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0" r:id="rId2"/>
    <p:sldId id="304" r:id="rId3"/>
    <p:sldId id="305" r:id="rId4"/>
    <p:sldId id="258" r:id="rId5"/>
    <p:sldId id="329" r:id="rId6"/>
    <p:sldId id="330" r:id="rId7"/>
    <p:sldId id="334" r:id="rId8"/>
    <p:sldId id="336" r:id="rId9"/>
    <p:sldId id="294" r:id="rId10"/>
    <p:sldId id="371" r:id="rId11"/>
    <p:sldId id="387" r:id="rId12"/>
    <p:sldId id="394" r:id="rId13"/>
    <p:sldId id="393" r:id="rId14"/>
    <p:sldId id="373" r:id="rId15"/>
    <p:sldId id="372" r:id="rId16"/>
    <p:sldId id="388" r:id="rId17"/>
    <p:sldId id="389" r:id="rId18"/>
    <p:sldId id="390" r:id="rId19"/>
    <p:sldId id="392" r:id="rId20"/>
    <p:sldId id="342" r:id="rId21"/>
    <p:sldId id="391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98" r:id="rId30"/>
    <p:sldId id="399" r:id="rId31"/>
    <p:sldId id="395" r:id="rId32"/>
    <p:sldId id="396" r:id="rId33"/>
    <p:sldId id="397" r:id="rId34"/>
    <p:sldId id="383" r:id="rId35"/>
    <p:sldId id="386" r:id="rId36"/>
    <p:sldId id="289" r:id="rId37"/>
    <p:sldId id="370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00FF"/>
    <a:srgbClr val="34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D39E14F-B977-4F33-8BF9-7F0B3DC63F06}" type="datetimeFigureOut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2860CA0-04CC-4174-9637-8D26965EB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3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0303-9591-4BBB-B575-B5F0332C5B3A}" type="datetimeFigureOut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B511-5C69-4E75-9172-866E9FCD8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670F-B618-4B72-87EC-9663EDD3F5A6}" type="datetimeFigureOut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67AD-ACD6-4A13-A57D-0E0E5A972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C7B20-7E29-4C20-A125-FA06CB4E8721}" type="datetimeFigureOut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1FE94-CC9D-4CFE-A401-03F52049C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B290-E829-445D-A9FF-508D8D576F4F}" type="datetimeFigureOut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A7F54-3CCF-45EC-A12E-8DEF6FE52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1D43-4019-4A20-AC2C-BAA80E30EB3E}" type="datetimeFigureOut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A531-02CB-4462-9BE3-7D9D00622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7F58-F8FB-4705-BAC7-4BA40118A7A4}" type="datetimeFigureOut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A97A-3BB8-4031-9A9F-CEE20677B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98B0-956A-4826-B4F4-B7EDDFD0D520}" type="datetimeFigureOut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CB2F-AB0A-42F7-B1D2-92C7FF02B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7A2C-CAC8-4C6A-9394-4AE59D75FA36}" type="datetimeFigureOut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E246-7EC1-4B9C-AB44-F02AA042F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7A74-99C1-4BD8-A246-B1A89122B09D}" type="datetimeFigureOut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FDCB8-7681-4AC9-BB85-ECA8DDA00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5393-F370-42E1-88A1-0B18844AD243}" type="datetimeFigureOut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2824-7649-4873-94FB-72183190A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00B1-04B9-4D4B-934B-734F33B92268}" type="datetimeFigureOut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CA8C5-AD46-4965-AEE0-BD68A4DDE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61CD8-D1C1-41B3-A3CE-BA43538D3F52}" type="datetimeFigureOut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D04288-82F1-4DC8-8F75-D6A19BBE8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wmf"/><Relationship Id="rId2" Type="http://schemas.openxmlformats.org/officeDocument/2006/relationships/tags" Target="../tags/tag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wmf"/><Relationship Id="rId2" Type="http://schemas.openxmlformats.org/officeDocument/2006/relationships/tags" Target="../tags/tag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57"/>
          <p:cNvSpPr>
            <a:spLocks noChangeArrowheads="1"/>
          </p:cNvSpPr>
          <p:nvPr/>
        </p:nvSpPr>
        <p:spPr bwMode="auto">
          <a:xfrm rot="-5400000">
            <a:off x="4191000" y="2362200"/>
            <a:ext cx="1066800" cy="152400"/>
          </a:xfrm>
          <a:prstGeom prst="rightArrow">
            <a:avLst>
              <a:gd name="adj1" fmla="val 50000"/>
              <a:gd name="adj2" fmla="val 187509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4572000" y="23495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2819400" y="2120900"/>
            <a:ext cx="1725613" cy="762000"/>
            <a:chOff x="1745" y="1440"/>
            <a:chExt cx="1087" cy="289"/>
          </a:xfrm>
        </p:grpSpPr>
        <p:grpSp>
          <p:nvGrpSpPr>
            <p:cNvPr id="22559" name="Group 6"/>
            <p:cNvGrpSpPr>
              <a:grpSpLocks/>
            </p:cNvGrpSpPr>
            <p:nvPr/>
          </p:nvGrpSpPr>
          <p:grpSpPr bwMode="auto">
            <a:xfrm>
              <a:off x="1981" y="1440"/>
              <a:ext cx="707" cy="289"/>
              <a:chOff x="576" y="2016"/>
              <a:chExt cx="5184" cy="769"/>
            </a:xfrm>
          </p:grpSpPr>
          <p:grpSp>
            <p:nvGrpSpPr>
              <p:cNvPr id="22566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22577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8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9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80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2567" name="Group 12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22573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4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5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6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2568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22569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0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1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2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22560" name="Group 22"/>
            <p:cNvGrpSpPr>
              <a:grpSpLocks/>
            </p:cNvGrpSpPr>
            <p:nvPr/>
          </p:nvGrpSpPr>
          <p:grpSpPr bwMode="auto">
            <a:xfrm>
              <a:off x="1745" y="1440"/>
              <a:ext cx="236" cy="289"/>
              <a:chOff x="432" y="1584"/>
              <a:chExt cx="1732" cy="769"/>
            </a:xfrm>
          </p:grpSpPr>
          <p:sp>
            <p:nvSpPr>
              <p:cNvPr id="22562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63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64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65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2561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3" name="Group 28"/>
          <p:cNvGrpSpPr>
            <a:grpSpLocks/>
          </p:cNvGrpSpPr>
          <p:nvPr/>
        </p:nvGrpSpPr>
        <p:grpSpPr bwMode="auto">
          <a:xfrm rot="-1728747">
            <a:off x="4724400" y="1587500"/>
            <a:ext cx="1725613" cy="762000"/>
            <a:chOff x="1745" y="1440"/>
            <a:chExt cx="1087" cy="289"/>
          </a:xfrm>
        </p:grpSpPr>
        <p:grpSp>
          <p:nvGrpSpPr>
            <p:cNvPr id="22537" name="Group 29"/>
            <p:cNvGrpSpPr>
              <a:grpSpLocks/>
            </p:cNvGrpSpPr>
            <p:nvPr/>
          </p:nvGrpSpPr>
          <p:grpSpPr bwMode="auto">
            <a:xfrm>
              <a:off x="1981" y="1440"/>
              <a:ext cx="707" cy="289"/>
              <a:chOff x="576" y="2016"/>
              <a:chExt cx="5184" cy="769"/>
            </a:xfrm>
          </p:grpSpPr>
          <p:grpSp>
            <p:nvGrpSpPr>
              <p:cNvPr id="22544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22555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56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57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58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2545" name="Group 35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22551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52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53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54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2546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22547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48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49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50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22538" name="Group 45"/>
            <p:cNvGrpSpPr>
              <a:grpSpLocks/>
            </p:cNvGrpSpPr>
            <p:nvPr/>
          </p:nvGrpSpPr>
          <p:grpSpPr bwMode="auto">
            <a:xfrm>
              <a:off x="1745" y="1440"/>
              <a:ext cx="236" cy="289"/>
              <a:chOff x="432" y="1584"/>
              <a:chExt cx="1732" cy="769"/>
            </a:xfrm>
          </p:grpSpPr>
          <p:sp>
            <p:nvSpPr>
              <p:cNvPr id="22540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41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42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543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2539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7" name="AutoShape 53"/>
          <p:cNvSpPr>
            <a:spLocks noChangeArrowheads="1"/>
          </p:cNvSpPr>
          <p:nvPr/>
        </p:nvSpPr>
        <p:spPr bwMode="auto">
          <a:xfrm>
            <a:off x="2514600" y="2044700"/>
            <a:ext cx="762000" cy="4572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914400" y="457200"/>
            <a:ext cx="76962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Measuring Spin-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Polarizabilities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of the Proton in Polarized Compton Scattering at MAMI-Mainz 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536" name="Text Box 51"/>
          <p:cNvSpPr txBox="1">
            <a:spLocks noChangeArrowheads="1"/>
          </p:cNvSpPr>
          <p:nvPr/>
        </p:nvSpPr>
        <p:spPr bwMode="auto">
          <a:xfrm>
            <a:off x="495300" y="5029200"/>
            <a:ext cx="8458200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Comic Sans MS" pitchFamily="66" charset="0"/>
              </a:rPr>
              <a:t> Compton scattering and nucleon spin-</a:t>
            </a:r>
            <a:r>
              <a:rPr lang="en-US" sz="2000" dirty="0" err="1" smtClean="0">
                <a:latin typeface="Comic Sans MS" pitchFamily="66" charset="0"/>
              </a:rPr>
              <a:t>polarizabilities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Comic Sans MS" pitchFamily="66" charset="0"/>
              </a:rPr>
              <a:t> First measurements of double-polarized Compton scattering </a:t>
            </a:r>
            <a:r>
              <a:rPr lang="en-US" sz="2000" dirty="0" smtClean="0">
                <a:latin typeface="Comic Sans MS" pitchFamily="66" charset="0"/>
              </a:rPr>
              <a:t>asymmetries on </a:t>
            </a:r>
            <a:r>
              <a:rPr lang="en-US" sz="2000" dirty="0" smtClean="0">
                <a:latin typeface="Comic Sans MS" pitchFamily="66" charset="0"/>
              </a:rPr>
              <a:t>the proton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58987" y="3271589"/>
            <a:ext cx="514096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Rory </a:t>
            </a:r>
            <a:r>
              <a:rPr lang="en-US" dirty="0" err="1" smtClean="0">
                <a:latin typeface="Comic Sans MS" pitchFamily="66" charset="0"/>
              </a:rPr>
              <a:t>Miskimen</a:t>
            </a:r>
            <a:endParaRPr lang="en-US" dirty="0" smtClean="0">
              <a:latin typeface="Comic Sans MS" pitchFamily="66" charset="0"/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University of Massachusetts, Amherst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for the Mainz A2 Collaboration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latin typeface="Comic Sans MS" pitchFamily="66" charset="0"/>
              </a:rPr>
              <a:t>Chiral Dynamics </a:t>
            </a:r>
            <a:r>
              <a:rPr lang="en-US" dirty="0" smtClean="0">
                <a:latin typeface="Comic Sans MS" pitchFamily="66" charset="0"/>
              </a:rPr>
              <a:t>2012</a:t>
            </a:r>
            <a:endParaRPr lang="en-US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13" y="3055282"/>
            <a:ext cx="4683178" cy="3628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3055282"/>
            <a:ext cx="4711890" cy="3650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955" y="422365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latin typeface="Comic Sans MS" pitchFamily="66" charset="0"/>
              </a:rPr>
              <a:t>Sensitivity Study for </a:t>
            </a:r>
            <a:r>
              <a:rPr lang="en-US" sz="2400" b="1" dirty="0" smtClean="0">
                <a:latin typeface="Symbol" pitchFamily="18" charset="2"/>
              </a:rPr>
              <a:t>S</a:t>
            </a:r>
            <a:r>
              <a:rPr lang="en-US" sz="2400" b="1" baseline="-25000" dirty="0" smtClean="0">
                <a:latin typeface="Comic Sans MS" pitchFamily="66" charset="0"/>
              </a:rPr>
              <a:t>2x</a:t>
            </a: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Vary </a:t>
            </a: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>
                <a:latin typeface="Comic Sans MS" pitchFamily="66" charset="0"/>
              </a:rPr>
              <a:t>, 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0</a:t>
            </a:r>
            <a:r>
              <a:rPr lang="en-US" sz="2000" dirty="0" smtClean="0">
                <a:latin typeface="Comic Sans MS" pitchFamily="66" charset="0"/>
              </a:rPr>
              <a:t> and </a:t>
            </a:r>
            <a:r>
              <a:rPr lang="en-US" sz="2000" dirty="0" err="1" smtClean="0">
                <a:latin typeface="Symbol" pitchFamily="18" charset="2"/>
              </a:rPr>
              <a:t>g</a:t>
            </a:r>
            <a:r>
              <a:rPr lang="en-US" sz="2000" baseline="-25000" dirty="0" err="1" smtClean="0">
                <a:latin typeface="Symbol" pitchFamily="18" charset="2"/>
              </a:rPr>
              <a:t>p</a:t>
            </a:r>
            <a:r>
              <a:rPr lang="en-US" sz="2000" dirty="0" smtClean="0">
                <a:latin typeface="Comic Sans MS" pitchFamily="66" charset="0"/>
              </a:rPr>
              <a:t> within experimental error bars, and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vary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E1E1</a:t>
            </a:r>
            <a:r>
              <a:rPr lang="en-US" sz="2000" dirty="0" smtClean="0">
                <a:latin typeface="Comic Sans MS" pitchFamily="66" charset="0"/>
              </a:rPr>
              <a:t> holding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M1M1</a:t>
            </a:r>
            <a:r>
              <a:rPr lang="en-US" sz="2000" dirty="0" smtClean="0">
                <a:latin typeface="Comic Sans MS" pitchFamily="66" charset="0"/>
              </a:rPr>
              <a:t> fixed, or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Comic Sans MS" pitchFamily="66" charset="0"/>
              </a:rPr>
              <a:t> vary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M1M1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holding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E1E1</a:t>
            </a:r>
            <a:r>
              <a:rPr lang="en-US" sz="2000" dirty="0" smtClean="0">
                <a:latin typeface="Comic Sans MS" pitchFamily="66" charset="0"/>
              </a:rPr>
              <a:t> fixed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</a:t>
            </a:r>
            <a:r>
              <a:rPr lang="en-US" sz="2000" baseline="-25000" dirty="0" err="1" smtClean="0">
                <a:latin typeface="Symbol" pitchFamily="18" charset="2"/>
              </a:rPr>
              <a:t>g</a:t>
            </a:r>
            <a:r>
              <a:rPr lang="en-US" sz="2000" dirty="0" smtClean="0">
                <a:latin typeface="Comic Sans MS" pitchFamily="66" charset="0"/>
              </a:rPr>
              <a:t> = 280 MeV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74319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Dg</a:t>
            </a:r>
            <a:r>
              <a:rPr lang="en-US" sz="2400" baseline="-25000" dirty="0" smtClean="0">
                <a:latin typeface="Comic Sans MS" pitchFamily="66" charset="0"/>
              </a:rPr>
              <a:t>E1E1</a:t>
            </a:r>
            <a:r>
              <a:rPr lang="en-US" sz="2400" dirty="0" smtClean="0">
                <a:latin typeface="Comic Sans MS" pitchFamily="66" charset="0"/>
              </a:rPr>
              <a:t> = ±1</a:t>
            </a:r>
            <a:endParaRPr lang="en-US" sz="2400" baseline="-25000" dirty="0">
              <a:latin typeface="Symbol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5134" y="3352800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-25000" dirty="0">
                <a:latin typeface="Comic Sans MS" pitchFamily="66" charset="0"/>
              </a:rPr>
              <a:t>2x</a:t>
            </a:r>
            <a:r>
              <a:rPr lang="en-US" sz="2400" dirty="0">
                <a:latin typeface="Comic Sans MS" pitchFamily="66" charset="0"/>
              </a:rPr>
              <a:t>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181600" y="3348251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-25000" dirty="0">
                <a:latin typeface="Comic Sans MS" pitchFamily="66" charset="0"/>
              </a:rPr>
              <a:t>2x</a:t>
            </a:r>
            <a:r>
              <a:rPr lang="en-US" sz="2400" dirty="0">
                <a:latin typeface="Comic Sans MS" pitchFamily="66" charset="0"/>
              </a:rPr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87242" y="277276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Dg</a:t>
            </a:r>
            <a:r>
              <a:rPr lang="en-US" sz="2400" baseline="-25000" dirty="0" smtClean="0">
                <a:latin typeface="Comic Sans MS" pitchFamily="66" charset="0"/>
              </a:rPr>
              <a:t>M1M1</a:t>
            </a:r>
            <a:r>
              <a:rPr lang="en-US" sz="2400" dirty="0" smtClean="0">
                <a:latin typeface="Comic Sans MS" pitchFamily="66" charset="0"/>
              </a:rPr>
              <a:t> = ±1</a:t>
            </a:r>
            <a:endParaRPr lang="en-US" sz="2400" baseline="-250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4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utoShape 57"/>
          <p:cNvSpPr>
            <a:spLocks noChangeArrowheads="1"/>
          </p:cNvSpPr>
          <p:nvPr/>
        </p:nvSpPr>
        <p:spPr bwMode="auto">
          <a:xfrm rot="-5400000">
            <a:off x="4191000" y="2057400"/>
            <a:ext cx="1066800" cy="152400"/>
          </a:xfrm>
          <a:prstGeom prst="rightArrow">
            <a:avLst>
              <a:gd name="adj1" fmla="val 50000"/>
              <a:gd name="adj2" fmla="val 187509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Oval 3"/>
          <p:cNvSpPr>
            <a:spLocks noChangeArrowheads="1"/>
          </p:cNvSpPr>
          <p:nvPr/>
        </p:nvSpPr>
        <p:spPr bwMode="auto">
          <a:xfrm>
            <a:off x="4572000" y="20447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1816100"/>
            <a:ext cx="1725613" cy="762000"/>
            <a:chOff x="1745" y="1440"/>
            <a:chExt cx="1087" cy="28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7537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8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9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40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7533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4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5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6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7529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0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1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2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7522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23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24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25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521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 rot="-1728747">
            <a:off x="4724400" y="1282700"/>
            <a:ext cx="1725613" cy="762000"/>
            <a:chOff x="1745" y="1440"/>
            <a:chExt cx="1087" cy="289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7515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6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7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8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" name="Group 35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7511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2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3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4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7507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08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09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0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7500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01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02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03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499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2514600" y="1739900"/>
            <a:ext cx="762000" cy="4572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418" name="AutoShape 57"/>
          <p:cNvSpPr>
            <a:spLocks noChangeArrowheads="1"/>
          </p:cNvSpPr>
          <p:nvPr/>
        </p:nvSpPr>
        <p:spPr bwMode="auto">
          <a:xfrm rot="10800000">
            <a:off x="4191000" y="3733800"/>
            <a:ext cx="1066800" cy="152400"/>
          </a:xfrm>
          <a:prstGeom prst="rightArrow">
            <a:avLst>
              <a:gd name="adj1" fmla="val 50000"/>
              <a:gd name="adj2" fmla="val 187509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9" name="Oval 3"/>
          <p:cNvSpPr>
            <a:spLocks noChangeArrowheads="1"/>
          </p:cNvSpPr>
          <p:nvPr/>
        </p:nvSpPr>
        <p:spPr bwMode="auto">
          <a:xfrm>
            <a:off x="4572000" y="36576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2819400" y="3429000"/>
            <a:ext cx="1725613" cy="762000"/>
            <a:chOff x="1745" y="1440"/>
            <a:chExt cx="1087" cy="289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6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7493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94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95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96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7489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90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91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92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7485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86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87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88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7478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79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80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81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477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28"/>
          <p:cNvGrpSpPr>
            <a:grpSpLocks/>
          </p:cNvGrpSpPr>
          <p:nvPr/>
        </p:nvGrpSpPr>
        <p:grpSpPr bwMode="auto">
          <a:xfrm rot="-1728747">
            <a:off x="4724400" y="2895600"/>
            <a:ext cx="1725613" cy="762000"/>
            <a:chOff x="1745" y="1440"/>
            <a:chExt cx="1087" cy="289"/>
          </a:xfrm>
        </p:grpSpPr>
        <p:grpSp>
          <p:nvGrpSpPr>
            <p:cNvPr id="21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22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7471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72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73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74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" name="Group 84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7467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68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69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70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7463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64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65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66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25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7456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7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8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9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455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AutoShape 53"/>
          <p:cNvSpPr>
            <a:spLocks noChangeArrowheads="1"/>
          </p:cNvSpPr>
          <p:nvPr/>
        </p:nvSpPr>
        <p:spPr bwMode="auto">
          <a:xfrm>
            <a:off x="2514600" y="3352800"/>
            <a:ext cx="762000" cy="4572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423" name="Oval 3"/>
          <p:cNvSpPr>
            <a:spLocks noChangeArrowheads="1"/>
          </p:cNvSpPr>
          <p:nvPr/>
        </p:nvSpPr>
        <p:spPr bwMode="auto">
          <a:xfrm>
            <a:off x="4572000" y="53213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26" name="Group 28"/>
          <p:cNvGrpSpPr>
            <a:grpSpLocks/>
          </p:cNvGrpSpPr>
          <p:nvPr/>
        </p:nvGrpSpPr>
        <p:grpSpPr bwMode="auto">
          <a:xfrm rot="-1728747">
            <a:off x="4724400" y="4559300"/>
            <a:ext cx="1725613" cy="762000"/>
            <a:chOff x="1745" y="1440"/>
            <a:chExt cx="1087" cy="289"/>
          </a:xfrm>
        </p:grpSpPr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28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7449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50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51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52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9" name="Group 133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7445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6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7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8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0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7441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2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3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4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1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7434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5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6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7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433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" name="Up Arrow 149"/>
          <p:cNvSpPr/>
          <p:nvPr/>
        </p:nvSpPr>
        <p:spPr>
          <a:xfrm rot="18542346">
            <a:off x="2774157" y="5107781"/>
            <a:ext cx="296862" cy="612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6" name="TextBox 174"/>
          <p:cNvSpPr txBox="1">
            <a:spLocks noChangeArrowheads="1"/>
          </p:cNvSpPr>
          <p:nvPr/>
        </p:nvSpPr>
        <p:spPr bwMode="auto">
          <a:xfrm>
            <a:off x="990600" y="3048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mic Sans MS" pitchFamily="66" charset="0"/>
              </a:rPr>
              <a:t>Polarization observables in real Compton scattering </a:t>
            </a:r>
          </a:p>
        </p:txBody>
      </p:sp>
      <p:sp>
        <p:nvSpPr>
          <p:cNvPr id="17427" name="TextBox 175"/>
          <p:cNvSpPr txBox="1">
            <a:spLocks noChangeArrowheads="1"/>
          </p:cNvSpPr>
          <p:nvPr/>
        </p:nvSpPr>
        <p:spPr bwMode="auto">
          <a:xfrm>
            <a:off x="1905000" y="1371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Circular polarization</a:t>
            </a:r>
          </a:p>
        </p:txBody>
      </p:sp>
      <p:sp>
        <p:nvSpPr>
          <p:cNvPr id="17428" name="TextBox 176"/>
          <p:cNvSpPr txBox="1">
            <a:spLocks noChangeArrowheads="1"/>
          </p:cNvSpPr>
          <p:nvPr/>
        </p:nvSpPr>
        <p:spPr bwMode="auto">
          <a:xfrm>
            <a:off x="1905000" y="2971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Circular polarization</a:t>
            </a:r>
          </a:p>
        </p:txBody>
      </p:sp>
      <p:sp>
        <p:nvSpPr>
          <p:cNvPr id="17429" name="TextBox 177"/>
          <p:cNvSpPr txBox="1">
            <a:spLocks noChangeArrowheads="1"/>
          </p:cNvSpPr>
          <p:nvPr/>
        </p:nvSpPr>
        <p:spPr bwMode="auto">
          <a:xfrm>
            <a:off x="1905000" y="4800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Linear polarization</a:t>
            </a:r>
          </a:p>
        </p:txBody>
      </p:sp>
      <p:grpSp>
        <p:nvGrpSpPr>
          <p:cNvPr id="32" name="Group 5"/>
          <p:cNvGrpSpPr>
            <a:grpSpLocks/>
          </p:cNvGrpSpPr>
          <p:nvPr/>
        </p:nvGrpSpPr>
        <p:grpSpPr bwMode="auto">
          <a:xfrm rot="19249740">
            <a:off x="2848954" y="5046057"/>
            <a:ext cx="2013437" cy="762000"/>
            <a:chOff x="1745" y="1440"/>
            <a:chExt cx="1087" cy="289"/>
          </a:xfrm>
          <a:scene3d>
            <a:camera prst="isometricLeftDown">
              <a:rot lat="1800000" lon="3600000" rev="0"/>
            </a:camera>
            <a:lightRig rig="threePt" dir="t"/>
          </a:scene3d>
        </p:grpSpPr>
        <p:grpSp>
          <p:nvGrpSpPr>
            <p:cNvPr id="33" name="Group 6"/>
            <p:cNvGrpSpPr>
              <a:grpSpLocks/>
            </p:cNvGrpSpPr>
            <p:nvPr/>
          </p:nvGrpSpPr>
          <p:grpSpPr bwMode="auto">
            <a:xfrm>
              <a:off x="1977" y="1440"/>
              <a:ext cx="707" cy="289"/>
              <a:chOff x="576" y="2016"/>
              <a:chExt cx="5184" cy="769"/>
            </a:xfrm>
          </p:grpSpPr>
          <p:grpSp>
            <p:nvGrpSpPr>
              <p:cNvPr id="34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201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202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203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204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</p:grpSp>
          <p:grpSp>
            <p:nvGrpSpPr>
              <p:cNvPr id="35" name="Group 61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97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98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99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200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</p:grpSp>
          <p:grpSp>
            <p:nvGrpSpPr>
              <p:cNvPr id="36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93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94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95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96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</p:grpSp>
        </p:grp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1748" y="1434"/>
              <a:ext cx="233" cy="288"/>
              <a:chOff x="432" y="1584"/>
              <a:chExt cx="1732" cy="769"/>
            </a:xfrm>
          </p:grpSpPr>
          <p:sp>
            <p:nvSpPr>
              <p:cNvPr id="186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7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8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9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+mn-cs"/>
                </a:endParaRPr>
              </a:p>
            </p:txBody>
          </p:sp>
        </p:grpSp>
        <p:sp>
          <p:nvSpPr>
            <p:cNvPr id="185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236538" y="3265488"/>
          <a:ext cx="189071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2" name="Equation" r:id="rId3" imgW="876300" imgH="381000" progId="Equation.3">
                  <p:embed/>
                </p:oleObj>
              </mc:Choice>
              <mc:Fallback>
                <p:oleObj name="Equation" r:id="rId3" imgW="876300" imgH="38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265488"/>
                        <a:ext cx="1890712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304800" y="1714500"/>
          <a:ext cx="17541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3" name="Equation" r:id="rId5" imgW="812447" imgH="406224" progId="Equation.3">
                  <p:embed/>
                </p:oleObj>
              </mc:Choice>
              <mc:Fallback>
                <p:oleObj name="Equation" r:id="rId5" imgW="812447" imgH="40622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14500"/>
                        <a:ext cx="175418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7"/>
          <p:cNvGraphicFramePr>
            <a:graphicFrameLocks noChangeAspect="1"/>
          </p:cNvGraphicFramePr>
          <p:nvPr/>
        </p:nvGraphicFramePr>
        <p:xfrm>
          <a:off x="393700" y="4953000"/>
          <a:ext cx="15875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4" name="Equation" r:id="rId7" imgW="736600" imgH="381000" progId="Equation.3">
                  <p:embed/>
                </p:oleObj>
              </mc:Choice>
              <mc:Fallback>
                <p:oleObj name="Equation" r:id="rId7" imgW="736600" imgH="38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953000"/>
                        <a:ext cx="15875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6096000" y="1828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Sensitive to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E1E1</a:t>
            </a:r>
            <a:endParaRPr lang="en-US" sz="2000" baseline="-25000" dirty="0">
              <a:latin typeface="Comic Sans MS" pitchFamily="66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096000" y="338428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Sensitive to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M1M1</a:t>
            </a:r>
            <a:endParaRPr lang="en-US" sz="2000" baseline="-25000" dirty="0">
              <a:latin typeface="Comic Sans MS" pitchFamily="66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096000" y="51595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Sensitive to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E1E1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u="sng" dirty="0" smtClean="0">
                <a:latin typeface="Comic Sans MS" pitchFamily="66" charset="0"/>
              </a:rPr>
              <a:t>and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M1M1</a:t>
            </a:r>
            <a:endParaRPr lang="en-US" sz="2000" baseline="-25000" dirty="0">
              <a:latin typeface="Comic Sans MS" pitchFamily="66" charset="0"/>
            </a:endParaRPr>
          </a:p>
        </p:txBody>
      </p:sp>
      <p:sp>
        <p:nvSpPr>
          <p:cNvPr id="17475" name="Oval 17474"/>
          <p:cNvSpPr/>
          <p:nvPr/>
        </p:nvSpPr>
        <p:spPr>
          <a:xfrm>
            <a:off x="5888775" y="1562978"/>
            <a:ext cx="2520586" cy="931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995934" y="3134067"/>
            <a:ext cx="2520586" cy="931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888775" y="5017199"/>
            <a:ext cx="2520586" cy="931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3" name="Oval 17482"/>
          <p:cNvSpPr/>
          <p:nvPr/>
        </p:nvSpPr>
        <p:spPr>
          <a:xfrm>
            <a:off x="1025856" y="3874824"/>
            <a:ext cx="6705600" cy="1421632"/>
          </a:xfrm>
          <a:prstGeom prst="ellipse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AutoShape 57"/>
          <p:cNvSpPr>
            <a:spLocks noChangeArrowheads="1"/>
          </p:cNvSpPr>
          <p:nvPr/>
        </p:nvSpPr>
        <p:spPr bwMode="auto">
          <a:xfrm rot="-5400000">
            <a:off x="4191000" y="2057400"/>
            <a:ext cx="1066800" cy="152400"/>
          </a:xfrm>
          <a:prstGeom prst="rightArrow">
            <a:avLst>
              <a:gd name="adj1" fmla="val 50000"/>
              <a:gd name="adj2" fmla="val 187509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Oval 3"/>
          <p:cNvSpPr>
            <a:spLocks noChangeArrowheads="1"/>
          </p:cNvSpPr>
          <p:nvPr/>
        </p:nvSpPr>
        <p:spPr bwMode="auto">
          <a:xfrm>
            <a:off x="4572000" y="20447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1816100"/>
            <a:ext cx="1725613" cy="762000"/>
            <a:chOff x="1745" y="1440"/>
            <a:chExt cx="1087" cy="28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7537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8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9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40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7533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4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5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6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7529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0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1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2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7522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23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24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25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521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 rot="-1728747">
            <a:off x="4724400" y="1282700"/>
            <a:ext cx="1725613" cy="762000"/>
            <a:chOff x="1745" y="1440"/>
            <a:chExt cx="1087" cy="289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7515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6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7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8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" name="Group 35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7511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2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3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4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7507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08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09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0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7500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01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02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03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499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2514600" y="1739900"/>
            <a:ext cx="762000" cy="4572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427" name="TextBox 175"/>
          <p:cNvSpPr txBox="1">
            <a:spLocks noChangeArrowheads="1"/>
          </p:cNvSpPr>
          <p:nvPr/>
        </p:nvSpPr>
        <p:spPr bwMode="auto">
          <a:xfrm>
            <a:off x="1905000" y="1371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Circular polarization</a:t>
            </a:r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304800" y="1714500"/>
          <a:ext cx="17541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Equation" r:id="rId3" imgW="812447" imgH="406224" progId="Equation.3">
                  <p:embed/>
                </p:oleObj>
              </mc:Choice>
              <mc:Fallback>
                <p:oleObj name="Equation" r:id="rId3" imgW="812447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14500"/>
                        <a:ext cx="175418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TextBox 154"/>
          <p:cNvSpPr txBox="1"/>
          <p:nvPr/>
        </p:nvSpPr>
        <p:spPr>
          <a:xfrm>
            <a:off x="6096000" y="1828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Sensitive to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E1E1</a:t>
            </a:r>
            <a:endParaRPr lang="en-US" sz="2000" baseline="-25000" dirty="0">
              <a:latin typeface="Comic Sans MS" pitchFamily="66" charset="0"/>
            </a:endParaRPr>
          </a:p>
        </p:txBody>
      </p:sp>
      <p:sp>
        <p:nvSpPr>
          <p:cNvPr id="17475" name="Oval 17474"/>
          <p:cNvSpPr/>
          <p:nvPr/>
        </p:nvSpPr>
        <p:spPr>
          <a:xfrm>
            <a:off x="5888775" y="1562978"/>
            <a:ext cx="2520586" cy="931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2"/>
          <p:cNvSpPr>
            <a:spLocks noChangeArrowheads="1"/>
          </p:cNvSpPr>
          <p:nvPr/>
        </p:nvSpPr>
        <p:spPr bwMode="auto">
          <a:xfrm>
            <a:off x="1311192" y="457199"/>
            <a:ext cx="623466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Measurements of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2x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at MAMI-Mainz 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76" name="TextBox 17475"/>
          <p:cNvSpPr txBox="1"/>
          <p:nvPr/>
        </p:nvSpPr>
        <p:spPr>
          <a:xfrm>
            <a:off x="1331491" y="4324262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Phil Martel’s Ph.D. thesis, UMass Amherst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" y="1"/>
            <a:ext cx="912231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5975866"/>
            <a:ext cx="5743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dirty="0" err="1" smtClean="0">
                <a:latin typeface="Comic Sans MS" pitchFamily="66" charset="0"/>
              </a:rPr>
              <a:t>E</a:t>
            </a:r>
            <a:r>
              <a:rPr lang="en-US" baseline="-25000" dirty="0" err="1" smtClean="0">
                <a:latin typeface="Symbol" pitchFamily="18" charset="2"/>
              </a:rPr>
              <a:t>g</a:t>
            </a:r>
            <a:r>
              <a:rPr lang="en-US" baseline="-25000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Comic Sans MS" pitchFamily="66" charset="0"/>
              </a:rPr>
              <a:t>≈ </a:t>
            </a:r>
            <a:r>
              <a:rPr lang="en-US" dirty="0">
                <a:latin typeface="Comic Sans MS" pitchFamily="66" charset="0"/>
              </a:rPr>
              <a:t>280 MeV (large sensitivity </a:t>
            </a:r>
            <a:r>
              <a:rPr lang="en-US" dirty="0" smtClean="0">
                <a:latin typeface="Comic Sans MS" pitchFamily="66" charset="0"/>
              </a:rPr>
              <a:t>spin-</a:t>
            </a:r>
            <a:r>
              <a:rPr lang="en-US" dirty="0" err="1" smtClean="0">
                <a:latin typeface="Comic Sans MS" pitchFamily="66" charset="0"/>
              </a:rPr>
              <a:t>polarizabilities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52" y="2048532"/>
            <a:ext cx="685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819" y="294206"/>
            <a:ext cx="345743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Comic Sans MS" pitchFamily="66" charset="0"/>
              </a:rPr>
              <a:t>Frozen spin target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2 cm </a:t>
            </a:r>
            <a:r>
              <a:rPr lang="en-US" dirty="0" err="1" smtClean="0">
                <a:latin typeface="Comic Sans MS" pitchFamily="66" charset="0"/>
              </a:rPr>
              <a:t>butanol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arget polarized  at 25 </a:t>
            </a:r>
            <a:r>
              <a:rPr lang="en-US" dirty="0" err="1" smtClean="0">
                <a:latin typeface="Comic Sans MS" pitchFamily="66" charset="0"/>
              </a:rPr>
              <a:t>mK</a:t>
            </a:r>
            <a:endParaRPr lang="en-US" dirty="0" smtClean="0">
              <a:latin typeface="Comic Sans MS" pitchFamily="66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0.6 T holding field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0404" y="696920"/>
            <a:ext cx="356814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P ~ 90%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&gt; 1000 hours relaxation time</a:t>
            </a:r>
          </a:p>
        </p:txBody>
      </p:sp>
    </p:spTree>
    <p:extLst>
      <p:ext uri="{BB962C8B-B14F-4D97-AF65-F5344CB8AC3E}">
        <p14:creationId xmlns:p14="http://schemas.microsoft.com/office/powerpoint/2010/main" val="37629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27" y="0"/>
            <a:ext cx="4100573" cy="4100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48" y="4100573"/>
            <a:ext cx="4496552" cy="2757428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6468"/>
            <a:ext cx="4422130" cy="3321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1279" y="533400"/>
            <a:ext cx="5110959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 smtClean="0">
                <a:latin typeface="Comic Sans MS" pitchFamily="66" charset="0"/>
                <a:cs typeface="+mn-cs"/>
              </a:rPr>
              <a:t>Crystal Ball and TAPS 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latin typeface="Comic Sans MS" pitchFamily="66" charset="0"/>
                <a:cs typeface="+mn-cs"/>
              </a:rPr>
              <a:t>≈ </a:t>
            </a:r>
            <a:r>
              <a:rPr lang="en-US" sz="2000" dirty="0">
                <a:latin typeface="Comic Sans MS" pitchFamily="66" charset="0"/>
                <a:cs typeface="+mn-cs"/>
              </a:rPr>
              <a:t>4</a:t>
            </a:r>
            <a:r>
              <a:rPr lang="en-US" sz="2000" dirty="0">
                <a:latin typeface="Symbol" pitchFamily="18" charset="2"/>
                <a:cs typeface="+mn-cs"/>
              </a:rPr>
              <a:t>p</a:t>
            </a:r>
            <a:r>
              <a:rPr lang="en-US" sz="2000" dirty="0">
                <a:latin typeface="Comic Sans MS" pitchFamily="66" charset="0"/>
                <a:cs typeface="+mn-cs"/>
              </a:rPr>
              <a:t>  photon </a:t>
            </a:r>
            <a:r>
              <a:rPr lang="en-US" sz="2000" dirty="0" smtClean="0">
                <a:latin typeface="Comic Sans MS" pitchFamily="66" charset="0"/>
                <a:cs typeface="+mn-cs"/>
              </a:rPr>
              <a:t>detection,  4</a:t>
            </a:r>
            <a:r>
              <a:rPr lang="en-US" sz="2000" dirty="0" smtClean="0">
                <a:latin typeface="Comic Sans MS"/>
                <a:cs typeface="+mn-cs"/>
              </a:rPr>
              <a:t>° &lt; </a:t>
            </a:r>
            <a:r>
              <a:rPr lang="en-US" sz="2000" dirty="0" smtClean="0">
                <a:latin typeface="Symbol" pitchFamily="18" charset="2"/>
                <a:cs typeface="+mn-cs"/>
              </a:rPr>
              <a:t>q </a:t>
            </a:r>
            <a:r>
              <a:rPr lang="en-US" sz="2000" dirty="0" smtClean="0">
                <a:latin typeface="Comic Sans MS"/>
                <a:cs typeface="+mn-cs"/>
              </a:rPr>
              <a:t>&lt; 160°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latin typeface="Comic Sans MS"/>
                <a:cs typeface="+mn-cs"/>
              </a:rPr>
              <a:t>CB: 672 </a:t>
            </a:r>
            <a:r>
              <a:rPr lang="en-US" sz="2000" dirty="0" err="1" smtClean="0">
                <a:latin typeface="Comic Sans MS"/>
                <a:cs typeface="+mn-cs"/>
              </a:rPr>
              <a:t>NaI</a:t>
            </a:r>
            <a:r>
              <a:rPr lang="en-US" sz="2000" dirty="0">
                <a:latin typeface="Comic Sans MS"/>
                <a:cs typeface="+mn-cs"/>
              </a:rPr>
              <a:t> </a:t>
            </a:r>
            <a:r>
              <a:rPr lang="en-US" sz="2000" dirty="0" smtClean="0">
                <a:latin typeface="Comic Sans MS"/>
                <a:cs typeface="+mn-cs"/>
              </a:rPr>
              <a:t>crystals, </a:t>
            </a:r>
            <a:r>
              <a:rPr lang="en-US" sz="2000" dirty="0" smtClean="0">
                <a:latin typeface="Symbol" pitchFamily="18" charset="2"/>
                <a:cs typeface="+mn-cs"/>
              </a:rPr>
              <a:t>D</a:t>
            </a:r>
            <a:r>
              <a:rPr lang="en-US" sz="2000" dirty="0" smtClean="0">
                <a:latin typeface="Comic Sans MS"/>
                <a:cs typeface="+mn-cs"/>
              </a:rPr>
              <a:t>E</a:t>
            </a:r>
            <a:r>
              <a:rPr lang="en-US" sz="2000" dirty="0" smtClean="0">
                <a:latin typeface="Times New Roman"/>
                <a:cs typeface="Times New Roman"/>
              </a:rPr>
              <a:t>~</a:t>
            </a:r>
            <a:r>
              <a:rPr lang="en-US" sz="2000" dirty="0" smtClean="0">
                <a:latin typeface="Comic Sans MS"/>
                <a:cs typeface="+mn-cs"/>
              </a:rPr>
              <a:t>3%, </a:t>
            </a:r>
            <a:r>
              <a:rPr lang="en-US" sz="2000" dirty="0" smtClean="0">
                <a:latin typeface="Symbol" pitchFamily="18" charset="2"/>
                <a:cs typeface="+mn-cs"/>
              </a:rPr>
              <a:t>Dq</a:t>
            </a:r>
            <a:r>
              <a:rPr lang="en-US" sz="2000" dirty="0" smtClean="0">
                <a:latin typeface="Comic Sans MS"/>
                <a:cs typeface="+mn-cs"/>
              </a:rPr>
              <a:t>~2.5°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latin typeface="Comic Sans MS" pitchFamily="66" charset="0"/>
                <a:cs typeface="+mn-cs"/>
              </a:rPr>
              <a:t>TAPS: 366 BaF</a:t>
            </a:r>
            <a:r>
              <a:rPr lang="en-US" sz="2000" baseline="-25000" dirty="0" smtClean="0">
                <a:latin typeface="Comic Sans MS" pitchFamily="66" charset="0"/>
                <a:cs typeface="+mn-cs"/>
              </a:rPr>
              <a:t>2</a:t>
            </a:r>
            <a:r>
              <a:rPr lang="en-US" sz="2000" dirty="0" smtClean="0">
                <a:latin typeface="Comic Sans MS" pitchFamily="66" charset="0"/>
                <a:cs typeface="+mn-cs"/>
              </a:rPr>
              <a:t> and 72 PbW0</a:t>
            </a:r>
            <a:r>
              <a:rPr lang="en-US" sz="2000" baseline="-25000" dirty="0" smtClean="0">
                <a:latin typeface="Comic Sans MS" pitchFamily="66" charset="0"/>
                <a:cs typeface="+mn-cs"/>
              </a:rPr>
              <a:t>4</a:t>
            </a:r>
            <a:r>
              <a:rPr lang="en-US" sz="2000" dirty="0" smtClean="0">
                <a:latin typeface="Comic Sans MS" pitchFamily="66" charset="0"/>
                <a:cs typeface="+mn-cs"/>
              </a:rPr>
              <a:t> crystals</a:t>
            </a:r>
            <a:r>
              <a:rPr lang="en-US" sz="2000" dirty="0" smtClean="0">
                <a:latin typeface="Comic Sans MS"/>
              </a:rPr>
              <a:t>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>
                <a:latin typeface="Comic Sans MS"/>
              </a:rPr>
              <a:t>E</a:t>
            </a:r>
            <a:r>
              <a:rPr lang="en-US" sz="2000" dirty="0" smtClean="0">
                <a:latin typeface="Times New Roman"/>
                <a:cs typeface="Times New Roman"/>
              </a:rPr>
              <a:t>~</a:t>
            </a:r>
            <a:r>
              <a:rPr lang="en-US" sz="2000" dirty="0" smtClean="0">
                <a:latin typeface="Comic Sans MS"/>
              </a:rPr>
              <a:t>5%, </a:t>
            </a:r>
            <a:r>
              <a:rPr lang="en-US" sz="2000" dirty="0" smtClean="0">
                <a:latin typeface="Symbol" pitchFamily="18" charset="2"/>
              </a:rPr>
              <a:t>Dq</a:t>
            </a:r>
            <a:r>
              <a:rPr lang="en-US" sz="2000" dirty="0" smtClean="0">
                <a:latin typeface="Comic Sans MS"/>
              </a:rPr>
              <a:t>~0.7°</a:t>
            </a:r>
            <a:endParaRPr lang="en-US" sz="2000" dirty="0" smtClean="0"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T_Seminar-1 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85"/>
            <a:ext cx="9144000" cy="68597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3200400"/>
            <a:ext cx="121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2150" y="3626060"/>
            <a:ext cx="121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8780" y="3276600"/>
            <a:ext cx="9906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3530" y="3544610"/>
            <a:ext cx="9906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1447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Crystal Ball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1524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TAPS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133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cylindrical WC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4384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mic Sans MS" pitchFamily="66" charset="0"/>
              </a:rPr>
              <a:t>scintillators</a:t>
            </a:r>
            <a:endParaRPr lang="en-US" sz="1400" dirty="0"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19400" y="2438400"/>
            <a:ext cx="3048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7630" y="2777360"/>
            <a:ext cx="5334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5334000"/>
            <a:ext cx="6858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T_Seminar-1 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2"/>
            <a:ext cx="9144000" cy="68597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57400" y="3200400"/>
            <a:ext cx="121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2150" y="3626060"/>
            <a:ext cx="121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88780" y="3276600"/>
            <a:ext cx="9906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83530" y="3544610"/>
            <a:ext cx="9906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000" y="1447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Crystal Ball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1524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TAPS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T_Seminar-1 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2"/>
            <a:ext cx="9144000" cy="6859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3200400"/>
            <a:ext cx="121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2150" y="3626060"/>
            <a:ext cx="121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8780" y="3276600"/>
            <a:ext cx="9906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83530" y="3544610"/>
            <a:ext cx="9906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1447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Crystal Ball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1524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TAPS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tEff_NaIPID_35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133600"/>
            <a:ext cx="5334000" cy="4129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858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Proton detection efficiency measured in the 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dirty="0" err="1" smtClean="0">
                <a:latin typeface="Comic Sans MS" pitchFamily="66" charset="0"/>
              </a:rPr>
              <a:t>p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→ </a:t>
            </a:r>
            <a:r>
              <a:rPr lang="en-US" sz="2000" b="1" dirty="0" smtClean="0">
                <a:latin typeface="Symbol" pitchFamily="18" charset="2"/>
                <a:cs typeface="Times New Roman"/>
              </a:rPr>
              <a:t>p</a:t>
            </a:r>
            <a:r>
              <a:rPr lang="en-US" sz="2000" b="1" baseline="30000" dirty="0" smtClean="0">
                <a:latin typeface="Comic Sans MS" pitchFamily="66" charset="0"/>
                <a:cs typeface="Times New Roman"/>
              </a:rPr>
              <a:t>0</a:t>
            </a:r>
            <a:r>
              <a:rPr lang="en-US" sz="2000" b="1" dirty="0" smtClean="0">
                <a:latin typeface="Comic Sans MS" pitchFamily="66" charset="0"/>
                <a:cs typeface="Times New Roman"/>
              </a:rPr>
              <a:t> p reaction</a:t>
            </a:r>
            <a:endParaRPr lang="en-US" sz="2000" b="1" dirty="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76800" y="2057400"/>
            <a:ext cx="304800" cy="1447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1400" y="16002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Peak efficiency ~60%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86000" y="4724400"/>
            <a:ext cx="2057400" cy="381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487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Low energy cutoff ~ 75 </a:t>
            </a:r>
            <a:r>
              <a:rPr lang="en-US" dirty="0" err="1" smtClean="0">
                <a:latin typeface="Comic Sans MS" pitchFamily="66" charset="0"/>
              </a:rPr>
              <a:t>MeV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28600" y="3124200"/>
          <a:ext cx="86868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3" imgW="4394200" imgH="368300" progId="Equation.3">
                  <p:embed/>
                </p:oleObj>
              </mc:Choice>
              <mc:Fallback>
                <p:oleObj name="Equation" r:id="rId3" imgW="4394200" imgH="3683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24200"/>
                        <a:ext cx="86868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1547724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 At O(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Comic Sans MS" pitchFamily="66" charset="0"/>
              </a:rPr>
              <a:t>3</a:t>
            </a:r>
            <a:r>
              <a:rPr lang="en-US" sz="2400" dirty="0">
                <a:latin typeface="Comic Sans MS" pitchFamily="66" charset="0"/>
              </a:rPr>
              <a:t>) </a:t>
            </a:r>
            <a:r>
              <a:rPr lang="en-US" sz="2400" u="sng" dirty="0">
                <a:latin typeface="Comic Sans MS" pitchFamily="66" charset="0"/>
              </a:rPr>
              <a:t>four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nucleon </a:t>
            </a:r>
            <a:r>
              <a:rPr lang="en-US" sz="2400" dirty="0">
                <a:latin typeface="Comic Sans MS" pitchFamily="66" charset="0"/>
              </a:rPr>
              <a:t>structure terms </a:t>
            </a:r>
            <a:r>
              <a:rPr lang="en-US" sz="2400" dirty="0" smtClean="0">
                <a:latin typeface="Comic Sans MS" pitchFamily="66" charset="0"/>
              </a:rPr>
              <a:t>involving </a:t>
            </a:r>
            <a:r>
              <a:rPr lang="en-US" sz="2400" dirty="0">
                <a:latin typeface="Comic Sans MS" pitchFamily="66" charset="0"/>
              </a:rPr>
              <a:t>nucleon spin-flip operators enter the </a:t>
            </a:r>
            <a:r>
              <a:rPr lang="en-US" sz="2400" dirty="0" smtClean="0">
                <a:latin typeface="Comic Sans MS" pitchFamily="66" charset="0"/>
              </a:rPr>
              <a:t>Real Compton Scattering expansion</a:t>
            </a:r>
            <a:r>
              <a:rPr lang="en-US" sz="2400" dirty="0">
                <a:latin typeface="Comic Sans MS" pitchFamily="66" charset="0"/>
              </a:rPr>
              <a:t>. 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09600" y="6096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Measuring nucleon spin-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polarizabilities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in polarized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Compton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scattering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57200" y="4648200"/>
            <a:ext cx="8153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omic Sans MS" pitchFamily="66" charset="0"/>
              </a:rPr>
              <a:t>Spin </a:t>
            </a:r>
            <a:r>
              <a:rPr lang="en-US" sz="2400" dirty="0" err="1">
                <a:latin typeface="Comic Sans MS" pitchFamily="66" charset="0"/>
              </a:rPr>
              <a:t>polarizabilities</a:t>
            </a:r>
            <a:r>
              <a:rPr lang="en-US" sz="2400" dirty="0">
                <a:latin typeface="Comic Sans MS" pitchFamily="66" charset="0"/>
              </a:rPr>
              <a:t> tell us about the response of the nucleon spin to the photon polarization.  </a:t>
            </a:r>
          </a:p>
          <a:p>
            <a:r>
              <a:rPr lang="en-US" sz="2400" i="1" dirty="0">
                <a:latin typeface="Comic Sans MS" pitchFamily="66" charset="0"/>
              </a:rPr>
              <a:t>The “stiffness” of the spin can be thought of as arising from the nucleon’s spin interacting with the </a:t>
            </a:r>
            <a:r>
              <a:rPr lang="en-US" sz="2400" i="1" dirty="0" err="1">
                <a:latin typeface="Comic Sans MS" pitchFamily="66" charset="0"/>
              </a:rPr>
              <a:t>pion</a:t>
            </a:r>
            <a:r>
              <a:rPr lang="en-US" sz="2400" i="1" dirty="0">
                <a:latin typeface="Comic Sans MS" pitchFamily="66" charset="0"/>
              </a:rPr>
              <a:t> cloud.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Oval 459"/>
          <p:cNvSpPr/>
          <p:nvPr/>
        </p:nvSpPr>
        <p:spPr>
          <a:xfrm>
            <a:off x="152400" y="990600"/>
            <a:ext cx="3200400" cy="2133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057400" y="4572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Signal and Background Reactions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990600" y="4506913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Coherent Compton </a:t>
            </a:r>
          </a:p>
        </p:txBody>
      </p:sp>
      <p:sp>
        <p:nvSpPr>
          <p:cNvPr id="30724" name="TextBox 62"/>
          <p:cNvSpPr txBox="1">
            <a:spLocks noChangeArrowheads="1"/>
          </p:cNvSpPr>
          <p:nvPr/>
        </p:nvSpPr>
        <p:spPr bwMode="auto">
          <a:xfrm>
            <a:off x="838200" y="6259513"/>
            <a:ext cx="259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Incoherent </a:t>
            </a:r>
            <a:r>
              <a:rPr lang="en-US" dirty="0" smtClean="0">
                <a:latin typeface="Comic Sans MS" pitchFamily="66" charset="0"/>
              </a:rPr>
              <a:t>Compton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725" name="TextBox 123"/>
          <p:cNvSpPr txBox="1">
            <a:spLocks noChangeArrowheads="1"/>
          </p:cNvSpPr>
          <p:nvPr/>
        </p:nvSpPr>
        <p:spPr bwMode="auto">
          <a:xfrm>
            <a:off x="6400800" y="25146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Proton  </a:t>
            </a:r>
            <a:r>
              <a:rPr lang="el-GR" dirty="0" smtClean="0">
                <a:latin typeface="Comic Sans MS" pitchFamily="66" charset="0"/>
              </a:rPr>
              <a:t>π</a:t>
            </a:r>
            <a:r>
              <a:rPr lang="en-US" baseline="30000" dirty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  <p:grpSp>
        <p:nvGrpSpPr>
          <p:cNvPr id="30726" name="Group 335"/>
          <p:cNvGrpSpPr>
            <a:grpSpLocks/>
          </p:cNvGrpSpPr>
          <p:nvPr/>
        </p:nvGrpSpPr>
        <p:grpSpPr bwMode="auto">
          <a:xfrm>
            <a:off x="685800" y="3440113"/>
            <a:ext cx="2590800" cy="914400"/>
            <a:chOff x="5105400" y="1163035"/>
            <a:chExt cx="3590076" cy="1275365"/>
          </a:xfrm>
        </p:grpSpPr>
        <p:grpSp>
          <p:nvGrpSpPr>
            <p:cNvPr id="31031" name="Group 5"/>
            <p:cNvGrpSpPr>
              <a:grpSpLocks/>
            </p:cNvGrpSpPr>
            <p:nvPr/>
          </p:nvGrpSpPr>
          <p:grpSpPr bwMode="auto">
            <a:xfrm>
              <a:off x="5105400" y="1828800"/>
              <a:ext cx="1420813" cy="292100"/>
              <a:chOff x="1745" y="1440"/>
              <a:chExt cx="1087" cy="289"/>
            </a:xfrm>
          </p:grpSpPr>
          <p:grpSp>
            <p:nvGrpSpPr>
              <p:cNvPr id="31068" name="Group 6"/>
              <p:cNvGrpSpPr>
                <a:grpSpLocks/>
              </p:cNvGrpSpPr>
              <p:nvPr/>
            </p:nvGrpSpPr>
            <p:grpSpPr bwMode="auto">
              <a:xfrm>
                <a:off x="1979" y="1440"/>
                <a:ext cx="707" cy="289"/>
                <a:chOff x="576" y="2016"/>
                <a:chExt cx="5184" cy="769"/>
              </a:xfrm>
            </p:grpSpPr>
            <p:grpSp>
              <p:nvGrpSpPr>
                <p:cNvPr id="31075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1086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87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88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89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1076" name="Group 12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1082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83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84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85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1077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1078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79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80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81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31069" name="Group 22"/>
              <p:cNvGrpSpPr>
                <a:grpSpLocks/>
              </p:cNvGrpSpPr>
              <p:nvPr/>
            </p:nvGrpSpPr>
            <p:grpSpPr bwMode="auto">
              <a:xfrm>
                <a:off x="1746" y="1436"/>
                <a:ext cx="233" cy="288"/>
                <a:chOff x="432" y="1584"/>
                <a:chExt cx="1732" cy="769"/>
              </a:xfrm>
            </p:grpSpPr>
            <p:sp>
              <p:nvSpPr>
                <p:cNvPr id="31071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072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073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074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1070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6704656" y="1676724"/>
              <a:ext cx="228779" cy="2280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33436" y="1676724"/>
              <a:ext cx="228779" cy="228059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087422" y="2057562"/>
              <a:ext cx="228779" cy="2280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087422" y="1752006"/>
              <a:ext cx="228779" cy="23027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010428" y="1904783"/>
              <a:ext cx="228779" cy="2280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858642" y="1982280"/>
              <a:ext cx="228779" cy="2280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29863" y="1904783"/>
              <a:ext cx="228779" cy="2280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162215" y="1829501"/>
              <a:ext cx="228779" cy="22806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781649" y="1829501"/>
              <a:ext cx="228779" cy="22806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781649" y="2057562"/>
              <a:ext cx="228779" cy="228059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629863" y="1676724"/>
              <a:ext cx="228779" cy="228059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933436" y="2210339"/>
              <a:ext cx="228779" cy="22806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52869" y="1523945"/>
              <a:ext cx="915117" cy="914455"/>
            </a:xfrm>
            <a:prstGeom prst="ellipse">
              <a:avLst/>
            </a:prstGeom>
            <a:solidFill>
              <a:schemeClr val="accent1"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1045" name="Group 5"/>
            <p:cNvGrpSpPr>
              <a:grpSpLocks/>
            </p:cNvGrpSpPr>
            <p:nvPr/>
          </p:nvGrpSpPr>
          <p:grpSpPr bwMode="auto">
            <a:xfrm rot="-2049360">
              <a:off x="7274663" y="1163035"/>
              <a:ext cx="1420813" cy="292100"/>
              <a:chOff x="1745" y="1440"/>
              <a:chExt cx="1087" cy="289"/>
            </a:xfrm>
          </p:grpSpPr>
          <p:grpSp>
            <p:nvGrpSpPr>
              <p:cNvPr id="31046" name="Group 6"/>
              <p:cNvGrpSpPr>
                <a:grpSpLocks/>
              </p:cNvGrpSpPr>
              <p:nvPr/>
            </p:nvGrpSpPr>
            <p:grpSpPr bwMode="auto">
              <a:xfrm>
                <a:off x="1977" y="1440"/>
                <a:ext cx="707" cy="289"/>
                <a:chOff x="576" y="2016"/>
                <a:chExt cx="5184" cy="769"/>
              </a:xfrm>
            </p:grpSpPr>
            <p:grpSp>
              <p:nvGrpSpPr>
                <p:cNvPr id="31053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1064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65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66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67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1054" name="Group 206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1060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61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62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63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1055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1056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57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58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59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31047" name="Group 22"/>
              <p:cNvGrpSpPr>
                <a:grpSpLocks/>
              </p:cNvGrpSpPr>
              <p:nvPr/>
            </p:nvGrpSpPr>
            <p:grpSpPr bwMode="auto">
              <a:xfrm>
                <a:off x="1748" y="1434"/>
                <a:ext cx="233" cy="288"/>
                <a:chOff x="432" y="1584"/>
                <a:chExt cx="1732" cy="769"/>
              </a:xfrm>
            </p:grpSpPr>
            <p:sp>
              <p:nvSpPr>
                <p:cNvPr id="31049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050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051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052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1048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27" name="Group 337"/>
          <p:cNvGrpSpPr>
            <a:grpSpLocks/>
          </p:cNvGrpSpPr>
          <p:nvPr/>
        </p:nvGrpSpPr>
        <p:grpSpPr bwMode="auto">
          <a:xfrm>
            <a:off x="6096000" y="914400"/>
            <a:ext cx="2514600" cy="1600200"/>
            <a:chOff x="4876800" y="4502669"/>
            <a:chExt cx="3630613" cy="2202931"/>
          </a:xfrm>
        </p:grpSpPr>
        <p:cxnSp>
          <p:nvCxnSpPr>
            <p:cNvPr id="123" name="Straight Arrow Connector 122"/>
            <p:cNvCxnSpPr/>
            <p:nvPr/>
          </p:nvCxnSpPr>
          <p:spPr>
            <a:xfrm rot="16200000" flipH="1">
              <a:off x="6428200" y="6249163"/>
              <a:ext cx="456758" cy="45611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/>
          </p:nvSpPr>
          <p:spPr>
            <a:xfrm>
              <a:off x="6274953" y="6019370"/>
              <a:ext cx="229205" cy="22947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0" name="Straight Connector 149"/>
            <p:cNvCxnSpPr>
              <a:stCxn id="148" idx="7"/>
            </p:cNvCxnSpPr>
            <p:nvPr/>
          </p:nvCxnSpPr>
          <p:spPr>
            <a:xfrm rot="5400000" flipH="1" flipV="1">
              <a:off x="6584194" y="5524686"/>
              <a:ext cx="415235" cy="644066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62" name="Group 5"/>
            <p:cNvGrpSpPr>
              <a:grpSpLocks/>
            </p:cNvGrpSpPr>
            <p:nvPr/>
          </p:nvGrpSpPr>
          <p:grpSpPr bwMode="auto">
            <a:xfrm rot="-3030095">
              <a:off x="6712151" y="5067026"/>
              <a:ext cx="1420813" cy="292100"/>
              <a:chOff x="1745" y="1440"/>
              <a:chExt cx="1087" cy="289"/>
            </a:xfrm>
          </p:grpSpPr>
          <p:grpSp>
            <p:nvGrpSpPr>
              <p:cNvPr id="31009" name="Group 6"/>
              <p:cNvGrpSpPr>
                <a:grpSpLocks/>
              </p:cNvGrpSpPr>
              <p:nvPr/>
            </p:nvGrpSpPr>
            <p:grpSpPr bwMode="auto">
              <a:xfrm>
                <a:off x="1977" y="1440"/>
                <a:ext cx="707" cy="289"/>
                <a:chOff x="576" y="2016"/>
                <a:chExt cx="5184" cy="769"/>
              </a:xfrm>
            </p:grpSpPr>
            <p:grpSp>
              <p:nvGrpSpPr>
                <p:cNvPr id="31016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1027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28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29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30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1017" name="Group 229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1023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24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25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26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1018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1019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20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21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22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31010" name="Group 22"/>
              <p:cNvGrpSpPr>
                <a:grpSpLocks/>
              </p:cNvGrpSpPr>
              <p:nvPr/>
            </p:nvGrpSpPr>
            <p:grpSpPr bwMode="auto">
              <a:xfrm>
                <a:off x="1748" y="1434"/>
                <a:ext cx="233" cy="288"/>
                <a:chOff x="432" y="1584"/>
                <a:chExt cx="1732" cy="769"/>
              </a:xfrm>
            </p:grpSpPr>
            <p:sp>
              <p:nvSpPr>
                <p:cNvPr id="31012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013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014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015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1011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63" name="Group 5"/>
            <p:cNvGrpSpPr>
              <a:grpSpLocks/>
            </p:cNvGrpSpPr>
            <p:nvPr/>
          </p:nvGrpSpPr>
          <p:grpSpPr bwMode="auto">
            <a:xfrm>
              <a:off x="4876800" y="6032500"/>
              <a:ext cx="1420813" cy="292100"/>
              <a:chOff x="1745" y="1440"/>
              <a:chExt cx="1087" cy="289"/>
            </a:xfrm>
          </p:grpSpPr>
          <p:grpSp>
            <p:nvGrpSpPr>
              <p:cNvPr id="30987" name="Group 6"/>
              <p:cNvGrpSpPr>
                <a:grpSpLocks/>
              </p:cNvGrpSpPr>
              <p:nvPr/>
            </p:nvGrpSpPr>
            <p:grpSpPr bwMode="auto">
              <a:xfrm>
                <a:off x="1975" y="1440"/>
                <a:ext cx="707" cy="289"/>
                <a:chOff x="576" y="2016"/>
                <a:chExt cx="5184" cy="769"/>
              </a:xfrm>
            </p:grpSpPr>
            <p:grpSp>
              <p:nvGrpSpPr>
                <p:cNvPr id="30994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1005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06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07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08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995" name="Group 229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1001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02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03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04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996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997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98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99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1000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30988" name="Group 22"/>
              <p:cNvGrpSpPr>
                <a:grpSpLocks/>
              </p:cNvGrpSpPr>
              <p:nvPr/>
            </p:nvGrpSpPr>
            <p:grpSpPr bwMode="auto">
              <a:xfrm>
                <a:off x="1750" y="1432"/>
                <a:ext cx="233" cy="288"/>
                <a:chOff x="432" y="1584"/>
                <a:chExt cx="1732" cy="769"/>
              </a:xfrm>
            </p:grpSpPr>
            <p:sp>
              <p:nvSpPr>
                <p:cNvPr id="30990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991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992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993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0989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64" name="Group 5"/>
            <p:cNvGrpSpPr>
              <a:grpSpLocks/>
            </p:cNvGrpSpPr>
            <p:nvPr/>
          </p:nvGrpSpPr>
          <p:grpSpPr bwMode="auto">
            <a:xfrm>
              <a:off x="7086600" y="5562600"/>
              <a:ext cx="1420813" cy="292100"/>
              <a:chOff x="1745" y="1440"/>
              <a:chExt cx="1087" cy="289"/>
            </a:xfrm>
          </p:grpSpPr>
          <p:grpSp>
            <p:nvGrpSpPr>
              <p:cNvPr id="30965" name="Group 6"/>
              <p:cNvGrpSpPr>
                <a:grpSpLocks/>
              </p:cNvGrpSpPr>
              <p:nvPr/>
            </p:nvGrpSpPr>
            <p:grpSpPr bwMode="auto">
              <a:xfrm>
                <a:off x="1975" y="1440"/>
                <a:ext cx="707" cy="289"/>
                <a:chOff x="576" y="2016"/>
                <a:chExt cx="5184" cy="769"/>
              </a:xfrm>
            </p:grpSpPr>
            <p:grpSp>
              <p:nvGrpSpPr>
                <p:cNvPr id="30972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983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84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85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86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973" name="Group 229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979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80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81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82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974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975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76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77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78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30966" name="Group 22"/>
              <p:cNvGrpSpPr>
                <a:grpSpLocks/>
              </p:cNvGrpSpPr>
              <p:nvPr/>
            </p:nvGrpSpPr>
            <p:grpSpPr bwMode="auto">
              <a:xfrm>
                <a:off x="1750" y="1432"/>
                <a:ext cx="233" cy="288"/>
                <a:chOff x="432" y="1584"/>
                <a:chExt cx="1732" cy="769"/>
              </a:xfrm>
            </p:grpSpPr>
            <p:sp>
              <p:nvSpPr>
                <p:cNvPr id="30968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969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970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971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0967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28" name="Group 336"/>
          <p:cNvGrpSpPr>
            <a:grpSpLocks/>
          </p:cNvGrpSpPr>
          <p:nvPr/>
        </p:nvGrpSpPr>
        <p:grpSpPr bwMode="auto">
          <a:xfrm>
            <a:off x="990600" y="5268913"/>
            <a:ext cx="2057400" cy="914400"/>
            <a:chOff x="5486400" y="3048000"/>
            <a:chExt cx="2980476" cy="1295401"/>
          </a:xfrm>
        </p:grpSpPr>
        <p:sp>
          <p:nvSpPr>
            <p:cNvPr id="87" name="Oval 86"/>
            <p:cNvSpPr/>
            <p:nvPr/>
          </p:nvSpPr>
          <p:spPr>
            <a:xfrm>
              <a:off x="6705268" y="3200929"/>
              <a:ext cx="229975" cy="2271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935243" y="3200929"/>
              <a:ext cx="227676" cy="22714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7087026" y="3581003"/>
              <a:ext cx="227676" cy="22939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087026" y="3277394"/>
              <a:ext cx="227676" cy="2271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011135" y="3428074"/>
              <a:ext cx="227675" cy="22939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857051" y="3504538"/>
              <a:ext cx="229975" cy="22939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629376" y="3428074"/>
              <a:ext cx="227675" cy="22939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7162918" y="3353859"/>
              <a:ext cx="227675" cy="22714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781160" y="3353859"/>
              <a:ext cx="229975" cy="22714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629376" y="3200929"/>
              <a:ext cx="227675" cy="22714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935243" y="3733932"/>
              <a:ext cx="227676" cy="22939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553484" y="3048000"/>
              <a:ext cx="913001" cy="915326"/>
            </a:xfrm>
            <a:prstGeom prst="ellipse">
              <a:avLst/>
            </a:prstGeom>
            <a:solidFill>
              <a:schemeClr val="accent1"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7" name="Straight Arrow Connector 196"/>
            <p:cNvCxnSpPr/>
            <p:nvPr/>
          </p:nvCxnSpPr>
          <p:spPr>
            <a:xfrm rot="16200000" flipH="1">
              <a:off x="7087582" y="3886306"/>
              <a:ext cx="456540" cy="45765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13" name="Group 5"/>
            <p:cNvGrpSpPr>
              <a:grpSpLocks/>
            </p:cNvGrpSpPr>
            <p:nvPr/>
          </p:nvGrpSpPr>
          <p:grpSpPr bwMode="auto">
            <a:xfrm rot="-2049360">
              <a:off x="7046063" y="3269265"/>
              <a:ext cx="1420813" cy="292100"/>
              <a:chOff x="1745" y="1440"/>
              <a:chExt cx="1087" cy="289"/>
            </a:xfrm>
          </p:grpSpPr>
          <p:grpSp>
            <p:nvGrpSpPr>
              <p:cNvPr id="30937" name="Group 6"/>
              <p:cNvGrpSpPr>
                <a:grpSpLocks/>
              </p:cNvGrpSpPr>
              <p:nvPr/>
            </p:nvGrpSpPr>
            <p:grpSpPr bwMode="auto">
              <a:xfrm>
                <a:off x="1975" y="1440"/>
                <a:ext cx="707" cy="289"/>
                <a:chOff x="576" y="2016"/>
                <a:chExt cx="5184" cy="769"/>
              </a:xfrm>
            </p:grpSpPr>
            <p:grpSp>
              <p:nvGrpSpPr>
                <p:cNvPr id="30944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955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56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57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58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945" name="Group 206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951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52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53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54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946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947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48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49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50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30938" name="Group 22"/>
              <p:cNvGrpSpPr>
                <a:grpSpLocks/>
              </p:cNvGrpSpPr>
              <p:nvPr/>
            </p:nvGrpSpPr>
            <p:grpSpPr bwMode="auto">
              <a:xfrm>
                <a:off x="1750" y="1432"/>
                <a:ext cx="233" cy="288"/>
                <a:chOff x="432" y="1584"/>
                <a:chExt cx="1732" cy="769"/>
              </a:xfrm>
            </p:grpSpPr>
            <p:sp>
              <p:nvSpPr>
                <p:cNvPr id="30940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941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942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943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0939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14" name="Group 5"/>
            <p:cNvGrpSpPr>
              <a:grpSpLocks/>
            </p:cNvGrpSpPr>
            <p:nvPr/>
          </p:nvGrpSpPr>
          <p:grpSpPr bwMode="auto">
            <a:xfrm>
              <a:off x="5486400" y="3733800"/>
              <a:ext cx="1420813" cy="292100"/>
              <a:chOff x="1745" y="1440"/>
              <a:chExt cx="1087" cy="289"/>
            </a:xfrm>
          </p:grpSpPr>
          <p:grpSp>
            <p:nvGrpSpPr>
              <p:cNvPr id="30915" name="Group 6"/>
              <p:cNvGrpSpPr>
                <a:grpSpLocks/>
              </p:cNvGrpSpPr>
              <p:nvPr/>
            </p:nvGrpSpPr>
            <p:grpSpPr bwMode="auto">
              <a:xfrm>
                <a:off x="1975" y="1440"/>
                <a:ext cx="707" cy="289"/>
                <a:chOff x="576" y="2016"/>
                <a:chExt cx="5184" cy="769"/>
              </a:xfrm>
            </p:grpSpPr>
            <p:grpSp>
              <p:nvGrpSpPr>
                <p:cNvPr id="30922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933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34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35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36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923" name="Group 229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929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30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31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32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924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925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26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27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928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30916" name="Group 22"/>
              <p:cNvGrpSpPr>
                <a:grpSpLocks/>
              </p:cNvGrpSpPr>
              <p:nvPr/>
            </p:nvGrpSpPr>
            <p:grpSpPr bwMode="auto">
              <a:xfrm>
                <a:off x="1750" y="1432"/>
                <a:ext cx="233" cy="288"/>
                <a:chOff x="432" y="1584"/>
                <a:chExt cx="1732" cy="769"/>
              </a:xfrm>
            </p:grpSpPr>
            <p:sp>
              <p:nvSpPr>
                <p:cNvPr id="30918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919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920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921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0917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29" name="Group 338"/>
          <p:cNvGrpSpPr>
            <a:grpSpLocks/>
          </p:cNvGrpSpPr>
          <p:nvPr/>
        </p:nvGrpSpPr>
        <p:grpSpPr bwMode="auto">
          <a:xfrm>
            <a:off x="5997575" y="2667000"/>
            <a:ext cx="2841625" cy="1600200"/>
            <a:chOff x="4168774" y="434256"/>
            <a:chExt cx="4213226" cy="2385144"/>
          </a:xfrm>
        </p:grpSpPr>
        <p:sp>
          <p:nvSpPr>
            <p:cNvPr id="340" name="Oval 339"/>
            <p:cNvSpPr/>
            <p:nvPr/>
          </p:nvSpPr>
          <p:spPr>
            <a:xfrm>
              <a:off x="5741084" y="2057479"/>
              <a:ext cx="230668" cy="2295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5971752" y="2057479"/>
              <a:ext cx="228315" cy="22952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6122393" y="2438440"/>
              <a:ext cx="228315" cy="22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6122393" y="2133198"/>
              <a:ext cx="228315" cy="22952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6047073" y="2287003"/>
              <a:ext cx="228315" cy="2271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5894079" y="2362721"/>
              <a:ext cx="228314" cy="2271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5665764" y="2287003"/>
              <a:ext cx="228315" cy="22715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6200068" y="2208917"/>
              <a:ext cx="228314" cy="22952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5818759" y="2208917"/>
              <a:ext cx="228314" cy="22952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5818759" y="2438440"/>
              <a:ext cx="228314" cy="22952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5665764" y="2057479"/>
              <a:ext cx="228315" cy="22952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5971752" y="2589878"/>
              <a:ext cx="228315" cy="22952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5590444" y="1906041"/>
              <a:ext cx="913258" cy="913359"/>
            </a:xfrm>
            <a:prstGeom prst="ellipse">
              <a:avLst/>
            </a:prstGeom>
            <a:solidFill>
              <a:schemeClr val="accent1"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3" name="Straight Connector 352"/>
            <p:cNvCxnSpPr/>
            <p:nvPr/>
          </p:nvCxnSpPr>
          <p:spPr>
            <a:xfrm rot="5400000" flipH="1" flipV="1">
              <a:off x="6509674" y="1562274"/>
              <a:ext cx="414087" cy="64257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831" name="Group 5"/>
            <p:cNvGrpSpPr>
              <a:grpSpLocks/>
            </p:cNvGrpSpPr>
            <p:nvPr/>
          </p:nvGrpSpPr>
          <p:grpSpPr bwMode="auto">
            <a:xfrm>
              <a:off x="4177931" y="2212391"/>
              <a:ext cx="1411667" cy="302207"/>
              <a:chOff x="1752" y="1430"/>
              <a:chExt cx="1080" cy="299"/>
            </a:xfrm>
          </p:grpSpPr>
          <p:grpSp>
            <p:nvGrpSpPr>
              <p:cNvPr id="30878" name="Group 6"/>
              <p:cNvGrpSpPr>
                <a:grpSpLocks/>
              </p:cNvGrpSpPr>
              <p:nvPr/>
            </p:nvGrpSpPr>
            <p:grpSpPr bwMode="auto">
              <a:xfrm>
                <a:off x="1973" y="1440"/>
                <a:ext cx="707" cy="289"/>
                <a:chOff x="576" y="2016"/>
                <a:chExt cx="5184" cy="769"/>
              </a:xfrm>
            </p:grpSpPr>
            <p:grpSp>
              <p:nvGrpSpPr>
                <p:cNvPr id="30885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896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97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98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99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886" name="Group 229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892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93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94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95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887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888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89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90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91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30879" name="Group 22"/>
              <p:cNvGrpSpPr>
                <a:grpSpLocks/>
              </p:cNvGrpSpPr>
              <p:nvPr/>
            </p:nvGrpSpPr>
            <p:grpSpPr bwMode="auto">
              <a:xfrm>
                <a:off x="1752" y="1430"/>
                <a:ext cx="233" cy="288"/>
                <a:chOff x="432" y="1584"/>
                <a:chExt cx="1732" cy="769"/>
              </a:xfrm>
            </p:grpSpPr>
            <p:sp>
              <p:nvSpPr>
                <p:cNvPr id="30881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882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883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884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0880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32" name="Group 5"/>
            <p:cNvGrpSpPr>
              <a:grpSpLocks/>
            </p:cNvGrpSpPr>
            <p:nvPr/>
          </p:nvGrpSpPr>
          <p:grpSpPr bwMode="auto">
            <a:xfrm>
              <a:off x="6970344" y="1590091"/>
              <a:ext cx="1411667" cy="302207"/>
              <a:chOff x="1752" y="1430"/>
              <a:chExt cx="1080" cy="299"/>
            </a:xfrm>
          </p:grpSpPr>
          <p:grpSp>
            <p:nvGrpSpPr>
              <p:cNvPr id="30856" name="Group 6"/>
              <p:cNvGrpSpPr>
                <a:grpSpLocks/>
              </p:cNvGrpSpPr>
              <p:nvPr/>
            </p:nvGrpSpPr>
            <p:grpSpPr bwMode="auto">
              <a:xfrm>
                <a:off x="1973" y="1440"/>
                <a:ext cx="707" cy="289"/>
                <a:chOff x="576" y="2016"/>
                <a:chExt cx="5184" cy="769"/>
              </a:xfrm>
            </p:grpSpPr>
            <p:grpSp>
              <p:nvGrpSpPr>
                <p:cNvPr id="30863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874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75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76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77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864" name="Group 229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870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71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72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73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865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866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67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68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69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30857" name="Group 22"/>
              <p:cNvGrpSpPr>
                <a:grpSpLocks/>
              </p:cNvGrpSpPr>
              <p:nvPr/>
            </p:nvGrpSpPr>
            <p:grpSpPr bwMode="auto">
              <a:xfrm>
                <a:off x="1752" y="1430"/>
                <a:ext cx="233" cy="288"/>
                <a:chOff x="432" y="1584"/>
                <a:chExt cx="1732" cy="769"/>
              </a:xfrm>
            </p:grpSpPr>
            <p:sp>
              <p:nvSpPr>
                <p:cNvPr id="30859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860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861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862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0858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33" name="Group 5"/>
            <p:cNvGrpSpPr>
              <a:grpSpLocks/>
            </p:cNvGrpSpPr>
            <p:nvPr/>
          </p:nvGrpSpPr>
          <p:grpSpPr bwMode="auto">
            <a:xfrm rot="-3588149">
              <a:off x="6557454" y="987055"/>
              <a:ext cx="1411667" cy="302207"/>
              <a:chOff x="1752" y="1430"/>
              <a:chExt cx="1080" cy="299"/>
            </a:xfrm>
          </p:grpSpPr>
          <p:grpSp>
            <p:nvGrpSpPr>
              <p:cNvPr id="30834" name="Group 6"/>
              <p:cNvGrpSpPr>
                <a:grpSpLocks/>
              </p:cNvGrpSpPr>
              <p:nvPr/>
            </p:nvGrpSpPr>
            <p:grpSpPr bwMode="auto">
              <a:xfrm>
                <a:off x="1973" y="1440"/>
                <a:ext cx="707" cy="289"/>
                <a:chOff x="576" y="2016"/>
                <a:chExt cx="5184" cy="769"/>
              </a:xfrm>
            </p:grpSpPr>
            <p:grpSp>
              <p:nvGrpSpPr>
                <p:cNvPr id="30841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852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53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54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55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842" name="Group 229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848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49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50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51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843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844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45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46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47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30835" name="Group 22"/>
              <p:cNvGrpSpPr>
                <a:grpSpLocks/>
              </p:cNvGrpSpPr>
              <p:nvPr/>
            </p:nvGrpSpPr>
            <p:grpSpPr bwMode="auto">
              <a:xfrm>
                <a:off x="1752" y="1430"/>
                <a:ext cx="233" cy="288"/>
                <a:chOff x="432" y="1584"/>
                <a:chExt cx="1732" cy="769"/>
              </a:xfrm>
            </p:grpSpPr>
            <p:sp>
              <p:nvSpPr>
                <p:cNvPr id="30837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838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839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840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0836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30" name="Group 422"/>
          <p:cNvGrpSpPr>
            <a:grpSpLocks/>
          </p:cNvGrpSpPr>
          <p:nvPr/>
        </p:nvGrpSpPr>
        <p:grpSpPr bwMode="auto">
          <a:xfrm>
            <a:off x="6248400" y="4754562"/>
            <a:ext cx="2362200" cy="1428750"/>
            <a:chOff x="4778374" y="3524977"/>
            <a:chExt cx="3610117" cy="2190023"/>
          </a:xfrm>
        </p:grpSpPr>
        <p:sp>
          <p:nvSpPr>
            <p:cNvPr id="424" name="Oval 423"/>
            <p:cNvSpPr/>
            <p:nvPr/>
          </p:nvSpPr>
          <p:spPr>
            <a:xfrm>
              <a:off x="5741558" y="4953359"/>
              <a:ext cx="228058" cy="2287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5969616" y="4953359"/>
              <a:ext cx="230484" cy="2287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6122463" y="5332963"/>
              <a:ext cx="228058" cy="2287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6122463" y="5028793"/>
              <a:ext cx="228058" cy="2287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6047253" y="5182095"/>
              <a:ext cx="228058" cy="2287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5894405" y="5257529"/>
              <a:ext cx="228058" cy="2287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5666346" y="5182095"/>
              <a:ext cx="228058" cy="2287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6200100" y="5104228"/>
              <a:ext cx="228058" cy="2287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5819195" y="5104228"/>
              <a:ext cx="228058" cy="2287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5819195" y="5332963"/>
              <a:ext cx="228058" cy="2287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5666346" y="4953359"/>
              <a:ext cx="228058" cy="2287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5969616" y="5486264"/>
              <a:ext cx="230484" cy="2287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5588709" y="4800057"/>
              <a:ext cx="914661" cy="914943"/>
            </a:xfrm>
            <a:prstGeom prst="ellipse">
              <a:avLst/>
            </a:prstGeom>
            <a:solidFill>
              <a:schemeClr val="accent1"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7" name="Straight Connector 436"/>
            <p:cNvCxnSpPr/>
            <p:nvPr/>
          </p:nvCxnSpPr>
          <p:spPr>
            <a:xfrm rot="5400000" flipH="1" flipV="1">
              <a:off x="6514884" y="4652578"/>
              <a:ext cx="416105" cy="64293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47" name="Group 5"/>
            <p:cNvGrpSpPr>
              <a:grpSpLocks/>
            </p:cNvGrpSpPr>
            <p:nvPr/>
          </p:nvGrpSpPr>
          <p:grpSpPr bwMode="auto">
            <a:xfrm>
              <a:off x="4787531" y="5107991"/>
              <a:ext cx="1411667" cy="302207"/>
              <a:chOff x="1752" y="1430"/>
              <a:chExt cx="1080" cy="299"/>
            </a:xfrm>
          </p:grpSpPr>
          <p:grpSp>
            <p:nvGrpSpPr>
              <p:cNvPr id="30795" name="Group 6"/>
              <p:cNvGrpSpPr>
                <a:grpSpLocks/>
              </p:cNvGrpSpPr>
              <p:nvPr/>
            </p:nvGrpSpPr>
            <p:grpSpPr bwMode="auto">
              <a:xfrm>
                <a:off x="1973" y="1440"/>
                <a:ext cx="707" cy="289"/>
                <a:chOff x="576" y="2016"/>
                <a:chExt cx="5184" cy="769"/>
              </a:xfrm>
            </p:grpSpPr>
            <p:grpSp>
              <p:nvGrpSpPr>
                <p:cNvPr id="30802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813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14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15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16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803" name="Group 229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809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10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11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12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804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805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06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07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808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30796" name="Group 22"/>
              <p:cNvGrpSpPr>
                <a:grpSpLocks/>
              </p:cNvGrpSpPr>
              <p:nvPr/>
            </p:nvGrpSpPr>
            <p:grpSpPr bwMode="auto">
              <a:xfrm>
                <a:off x="1752" y="1430"/>
                <a:ext cx="233" cy="288"/>
                <a:chOff x="432" y="1584"/>
                <a:chExt cx="1732" cy="769"/>
              </a:xfrm>
            </p:grpSpPr>
            <p:sp>
              <p:nvSpPr>
                <p:cNvPr id="30798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799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800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801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0797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8" name="Group 5"/>
            <p:cNvGrpSpPr>
              <a:grpSpLocks/>
            </p:cNvGrpSpPr>
            <p:nvPr/>
          </p:nvGrpSpPr>
          <p:grpSpPr bwMode="auto">
            <a:xfrm>
              <a:off x="6976835" y="4680812"/>
              <a:ext cx="1411667" cy="302207"/>
              <a:chOff x="1752" y="1430"/>
              <a:chExt cx="1080" cy="299"/>
            </a:xfrm>
          </p:grpSpPr>
          <p:grpSp>
            <p:nvGrpSpPr>
              <p:cNvPr id="30773" name="Group 6"/>
              <p:cNvGrpSpPr>
                <a:grpSpLocks/>
              </p:cNvGrpSpPr>
              <p:nvPr/>
            </p:nvGrpSpPr>
            <p:grpSpPr bwMode="auto">
              <a:xfrm>
                <a:off x="1973" y="1440"/>
                <a:ext cx="707" cy="289"/>
                <a:chOff x="576" y="2016"/>
                <a:chExt cx="5184" cy="769"/>
              </a:xfrm>
            </p:grpSpPr>
            <p:grpSp>
              <p:nvGrpSpPr>
                <p:cNvPr id="30780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791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92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93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94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781" name="Group 229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787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88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89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90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782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783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84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85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86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30774" name="Group 22"/>
              <p:cNvGrpSpPr>
                <a:grpSpLocks/>
              </p:cNvGrpSpPr>
              <p:nvPr/>
            </p:nvGrpSpPr>
            <p:grpSpPr bwMode="auto">
              <a:xfrm>
                <a:off x="1752" y="1430"/>
                <a:ext cx="233" cy="288"/>
                <a:chOff x="432" y="1584"/>
                <a:chExt cx="1732" cy="769"/>
              </a:xfrm>
            </p:grpSpPr>
            <p:sp>
              <p:nvSpPr>
                <p:cNvPr id="30776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777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778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779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0775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9" name="Group 5"/>
            <p:cNvGrpSpPr>
              <a:grpSpLocks/>
            </p:cNvGrpSpPr>
            <p:nvPr/>
          </p:nvGrpSpPr>
          <p:grpSpPr bwMode="auto">
            <a:xfrm rot="-3588149">
              <a:off x="6565038" y="4075130"/>
              <a:ext cx="1409052" cy="304229"/>
              <a:chOff x="1754" y="1428"/>
              <a:chExt cx="1078" cy="301"/>
            </a:xfrm>
          </p:grpSpPr>
          <p:grpSp>
            <p:nvGrpSpPr>
              <p:cNvPr id="30751" name="Group 6"/>
              <p:cNvGrpSpPr>
                <a:grpSpLocks/>
              </p:cNvGrpSpPr>
              <p:nvPr/>
            </p:nvGrpSpPr>
            <p:grpSpPr bwMode="auto">
              <a:xfrm>
                <a:off x="1971" y="1440"/>
                <a:ext cx="707" cy="289"/>
                <a:chOff x="576" y="2016"/>
                <a:chExt cx="5184" cy="769"/>
              </a:xfrm>
            </p:grpSpPr>
            <p:grpSp>
              <p:nvGrpSpPr>
                <p:cNvPr id="30758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769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70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71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72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759" name="Group 229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765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66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67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68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0760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30761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62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63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0764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30752" name="Group 22"/>
              <p:cNvGrpSpPr>
                <a:grpSpLocks/>
              </p:cNvGrpSpPr>
              <p:nvPr/>
            </p:nvGrpSpPr>
            <p:grpSpPr bwMode="auto">
              <a:xfrm>
                <a:off x="1754" y="1428"/>
                <a:ext cx="233" cy="288"/>
                <a:chOff x="432" y="1584"/>
                <a:chExt cx="1732" cy="769"/>
              </a:xfrm>
            </p:grpSpPr>
            <p:sp>
              <p:nvSpPr>
                <p:cNvPr id="30754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755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756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0757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30753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441" name="Straight Arrow Connector 440"/>
            <p:cNvCxnSpPr/>
            <p:nvPr/>
          </p:nvCxnSpPr>
          <p:spPr>
            <a:xfrm rot="16200000" flipH="1">
              <a:off x="6400794" y="5258206"/>
              <a:ext cx="457471" cy="45611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31" name="TextBox 507"/>
          <p:cNvSpPr txBox="1">
            <a:spLocks noChangeArrowheads="1"/>
          </p:cNvSpPr>
          <p:nvPr/>
        </p:nvSpPr>
        <p:spPr bwMode="auto">
          <a:xfrm>
            <a:off x="6324600" y="4343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Coherent </a:t>
            </a:r>
            <a:r>
              <a:rPr lang="el-GR" dirty="0">
                <a:latin typeface="Comic Sans MS" pitchFamily="66" charset="0"/>
              </a:rPr>
              <a:t>π</a:t>
            </a:r>
            <a:r>
              <a:rPr lang="en-US" baseline="30000" dirty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30732" name="TextBox 508"/>
          <p:cNvSpPr txBox="1">
            <a:spLocks noChangeArrowheads="1"/>
          </p:cNvSpPr>
          <p:nvPr/>
        </p:nvSpPr>
        <p:spPr bwMode="auto">
          <a:xfrm>
            <a:off x="6248400" y="6259512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Incoherent </a:t>
            </a:r>
            <a:r>
              <a:rPr lang="el-GR" dirty="0">
                <a:latin typeface="Comic Sans MS" pitchFamily="66" charset="0"/>
              </a:rPr>
              <a:t>π</a:t>
            </a:r>
            <a:r>
              <a:rPr lang="en-US" baseline="30000" dirty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 </a:t>
            </a:r>
          </a:p>
        </p:txBody>
      </p:sp>
      <p:sp>
        <p:nvSpPr>
          <p:cNvPr id="370" name="TextBox 123"/>
          <p:cNvSpPr txBox="1">
            <a:spLocks noChangeArrowheads="1"/>
          </p:cNvSpPr>
          <p:nvPr/>
        </p:nvSpPr>
        <p:spPr bwMode="auto">
          <a:xfrm>
            <a:off x="838200" y="2525174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Proton Compton 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372" name="Straight Arrow Connector 371"/>
          <p:cNvCxnSpPr/>
          <p:nvPr/>
        </p:nvCxnSpPr>
        <p:spPr bwMode="auto">
          <a:xfrm rot="16200000" flipH="1">
            <a:off x="1752600" y="2201325"/>
            <a:ext cx="331787" cy="3159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Oval 372"/>
          <p:cNvSpPr/>
          <p:nvPr/>
        </p:nvSpPr>
        <p:spPr bwMode="auto">
          <a:xfrm>
            <a:off x="1654175" y="2026699"/>
            <a:ext cx="158750" cy="16668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5" name="Group 5"/>
          <p:cNvGrpSpPr>
            <a:grpSpLocks/>
          </p:cNvGrpSpPr>
          <p:nvPr/>
        </p:nvGrpSpPr>
        <p:grpSpPr bwMode="auto">
          <a:xfrm rot="18569905">
            <a:off x="1569673" y="1577731"/>
            <a:ext cx="1027328" cy="207912"/>
            <a:chOff x="1750" y="1432"/>
            <a:chExt cx="1082" cy="297"/>
          </a:xfrm>
        </p:grpSpPr>
        <p:grpSp>
          <p:nvGrpSpPr>
            <p:cNvPr id="422" name="Group 6"/>
            <p:cNvGrpSpPr>
              <a:grpSpLocks/>
            </p:cNvGrpSpPr>
            <p:nvPr/>
          </p:nvGrpSpPr>
          <p:grpSpPr bwMode="auto">
            <a:xfrm>
              <a:off x="1975" y="1440"/>
              <a:ext cx="707" cy="289"/>
              <a:chOff x="576" y="2016"/>
              <a:chExt cx="5184" cy="769"/>
            </a:xfrm>
          </p:grpSpPr>
          <p:grpSp>
            <p:nvGrpSpPr>
              <p:cNvPr id="444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455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56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57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58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445" name="Group 229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451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52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53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54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446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447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48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49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50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423" name="Group 22"/>
            <p:cNvGrpSpPr>
              <a:grpSpLocks/>
            </p:cNvGrpSpPr>
            <p:nvPr/>
          </p:nvGrpSpPr>
          <p:grpSpPr bwMode="auto">
            <a:xfrm>
              <a:off x="1750" y="1432"/>
              <a:ext cx="233" cy="288"/>
              <a:chOff x="432" y="1584"/>
              <a:chExt cx="1732" cy="769"/>
            </a:xfrm>
          </p:grpSpPr>
          <p:sp>
            <p:nvSpPr>
              <p:cNvPr id="439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40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42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43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438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5"/>
          <p:cNvGrpSpPr>
            <a:grpSpLocks/>
          </p:cNvGrpSpPr>
          <p:nvPr/>
        </p:nvGrpSpPr>
        <p:grpSpPr bwMode="auto">
          <a:xfrm>
            <a:off x="692142" y="2028894"/>
            <a:ext cx="977735" cy="219522"/>
            <a:chOff x="1752" y="1430"/>
            <a:chExt cx="1080" cy="299"/>
          </a:xfrm>
        </p:grpSpPr>
        <p:grpSp>
          <p:nvGrpSpPr>
            <p:cNvPr id="400" name="Group 6"/>
            <p:cNvGrpSpPr>
              <a:grpSpLocks/>
            </p:cNvGrpSpPr>
            <p:nvPr/>
          </p:nvGrpSpPr>
          <p:grpSpPr bwMode="auto">
            <a:xfrm>
              <a:off x="1973" y="1440"/>
              <a:ext cx="707" cy="289"/>
              <a:chOff x="576" y="2016"/>
              <a:chExt cx="5184" cy="769"/>
            </a:xfrm>
          </p:grpSpPr>
          <p:grpSp>
            <p:nvGrpSpPr>
              <p:cNvPr id="407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418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19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20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21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408" name="Group 229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414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15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16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17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409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410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11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12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13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401" name="Group 22"/>
            <p:cNvGrpSpPr>
              <a:grpSpLocks/>
            </p:cNvGrpSpPr>
            <p:nvPr/>
          </p:nvGrpSpPr>
          <p:grpSpPr bwMode="auto">
            <a:xfrm>
              <a:off x="1752" y="1430"/>
              <a:ext cx="233" cy="288"/>
              <a:chOff x="432" y="1584"/>
              <a:chExt cx="1732" cy="769"/>
            </a:xfrm>
          </p:grpSpPr>
          <p:sp>
            <p:nvSpPr>
              <p:cNvPr id="403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4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5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6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402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9" name="TextBox 458"/>
          <p:cNvSpPr txBox="1"/>
          <p:nvPr/>
        </p:nvSpPr>
        <p:spPr>
          <a:xfrm>
            <a:off x="3324458" y="1260958"/>
            <a:ext cx="273100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romanLcPeriod"/>
            </a:pPr>
            <a:r>
              <a:rPr lang="en-US" dirty="0" smtClean="0">
                <a:latin typeface="Comic Sans MS" pitchFamily="66" charset="0"/>
              </a:rPr>
              <a:t>Require </a:t>
            </a:r>
            <a:r>
              <a:rPr lang="en-US" u="sng" dirty="0" smtClean="0">
                <a:latin typeface="Comic Sans MS" pitchFamily="66" charset="0"/>
              </a:rPr>
              <a:t>only two tracks</a:t>
            </a:r>
            <a:r>
              <a:rPr lang="en-US" dirty="0" smtClean="0">
                <a:latin typeface="Comic Sans MS" pitchFamily="66" charset="0"/>
              </a:rPr>
              <a:t> in the detector, </a:t>
            </a:r>
            <a:r>
              <a:rPr lang="en-US" u="sng" dirty="0" smtClean="0">
                <a:latin typeface="Comic Sans MS" pitchFamily="66" charset="0"/>
              </a:rPr>
              <a:t>one neutral</a:t>
            </a:r>
            <a:r>
              <a:rPr lang="en-US" dirty="0" smtClean="0">
                <a:latin typeface="Comic Sans MS" pitchFamily="66" charset="0"/>
              </a:rPr>
              <a:t> and </a:t>
            </a:r>
            <a:r>
              <a:rPr lang="en-US" u="sng" dirty="0" smtClean="0">
                <a:latin typeface="Comic Sans MS" pitchFamily="66" charset="0"/>
              </a:rPr>
              <a:t>one charged</a:t>
            </a:r>
            <a:r>
              <a:rPr lang="en-US" dirty="0" smtClean="0">
                <a:latin typeface="Comic Sans MS" pitchFamily="66" charset="0"/>
              </a:rPr>
              <a:t>, and</a:t>
            </a:r>
            <a:endParaRPr lang="en-US" u="sng" dirty="0" smtClean="0">
              <a:latin typeface="Comic Sans MS" pitchFamily="66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romanLcPeriod"/>
            </a:pPr>
            <a:r>
              <a:rPr lang="en-US" dirty="0" smtClean="0">
                <a:latin typeface="Comic Sans MS" pitchFamily="66" charset="0"/>
              </a:rPr>
              <a:t>require </a:t>
            </a:r>
            <a:r>
              <a:rPr lang="en-US" u="sng" dirty="0" smtClean="0">
                <a:latin typeface="Comic Sans MS" pitchFamily="66" charset="0"/>
              </a:rPr>
              <a:t>correct opening angle </a:t>
            </a:r>
            <a:r>
              <a:rPr lang="en-US" dirty="0" smtClean="0">
                <a:latin typeface="Comic Sans MS" pitchFamily="66" charset="0"/>
              </a:rPr>
              <a:t>between Compton scattered photon and charged track, and co-planarity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5844381" y="857351"/>
            <a:ext cx="32004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T_Seminar-1 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9" y="0"/>
            <a:ext cx="914162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3200400"/>
            <a:ext cx="121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2150" y="3626060"/>
            <a:ext cx="121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8780" y="3276600"/>
            <a:ext cx="9906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83530" y="3544610"/>
            <a:ext cx="9906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1447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Crystal Ball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1524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TAPS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628650"/>
            <a:ext cx="7229475" cy="560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371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Yield on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butanol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406976"/>
            <a:ext cx="188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Compton peak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386989"/>
            <a:ext cx="156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Background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628650"/>
            <a:ext cx="7229475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371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Yield on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butanol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4038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Yield on carbon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406976"/>
            <a:ext cx="188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Compton peak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386989"/>
            <a:ext cx="156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Background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628650"/>
            <a:ext cx="7229475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371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Carbon subtracted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2406976"/>
            <a:ext cx="188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Compton peak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1386989"/>
            <a:ext cx="156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Background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628650"/>
            <a:ext cx="7229475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371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Carbon subtracted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47244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photon goes down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beampipe</a:t>
            </a:r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406976"/>
            <a:ext cx="188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Compton peak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386989"/>
            <a:ext cx="156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Background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628650"/>
            <a:ext cx="7229475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371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Carbon subtracted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0610" y="285356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  <a:latin typeface="Symbol" pitchFamily="18" charset="2"/>
              </a:rPr>
              <a:t>p</a:t>
            </a:r>
            <a:r>
              <a:rPr lang="en-US" sz="1600" baseline="30000" dirty="0" smtClean="0">
                <a:solidFill>
                  <a:srgbClr val="FF00FF"/>
                </a:solidFill>
                <a:latin typeface="Comic Sans MS" pitchFamily="66" charset="0"/>
              </a:rPr>
              <a:t>0</a:t>
            </a:r>
            <a:r>
              <a:rPr lang="en-US" sz="1600" dirty="0" smtClean="0">
                <a:solidFill>
                  <a:srgbClr val="FF00FF"/>
                </a:solidFill>
                <a:latin typeface="Comic Sans MS" pitchFamily="66" charset="0"/>
              </a:rPr>
              <a:t> photon goes up </a:t>
            </a:r>
            <a:r>
              <a:rPr lang="en-US" sz="1600" dirty="0" err="1" smtClean="0">
                <a:solidFill>
                  <a:srgbClr val="FF00FF"/>
                </a:solidFill>
                <a:latin typeface="Comic Sans MS" pitchFamily="66" charset="0"/>
              </a:rPr>
              <a:t>beampipe</a:t>
            </a:r>
            <a:endParaRPr lang="en-US" sz="16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406976"/>
            <a:ext cx="188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Compton peak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386989"/>
            <a:ext cx="156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Background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628650"/>
            <a:ext cx="7229475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371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Carbon subtracted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4572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Symbol" pitchFamily="18" charset="2"/>
              </a:rPr>
              <a:t>p</a:t>
            </a:r>
            <a:r>
              <a:rPr lang="en-US" sz="1600" baseline="30000" dirty="0" smtClean="0">
                <a:solidFill>
                  <a:srgbClr val="00B050"/>
                </a:solidFill>
                <a:latin typeface="Comic Sans MS" pitchFamily="66" charset="0"/>
              </a:rPr>
              <a:t>0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photon goes between CB and TAPS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406976"/>
            <a:ext cx="188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Compton peak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386989"/>
            <a:ext cx="156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Background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Tran_Subt_270-310_100-120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642937"/>
            <a:ext cx="7200900" cy="557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371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subtracted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2406976"/>
            <a:ext cx="188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Compton peak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386989"/>
            <a:ext cx="156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Background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Tran_Subt_270-310_100-120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642937"/>
            <a:ext cx="7200900" cy="5572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676400" y="5126420"/>
            <a:ext cx="5715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09915" y="1295400"/>
            <a:ext cx="0" cy="42842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48001" y="2514600"/>
            <a:ext cx="66191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51633" y="232508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Integrate</a:t>
            </a:r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362200" y="2362200"/>
          <a:ext cx="27432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8" name="Equation" r:id="rId3" imgW="1434477" imgH="495085" progId="Equation.3">
                  <p:embed/>
                </p:oleObj>
              </mc:Choice>
              <mc:Fallback>
                <p:oleObj name="Equation" r:id="rId3" imgW="1434477" imgH="495085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27432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746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Experiments</a:t>
            </a:r>
          </a:p>
        </p:txBody>
      </p:sp>
      <p:graphicFrame>
        <p:nvGraphicFramePr>
          <p:cNvPr id="143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477188"/>
              </p:ext>
            </p:extLst>
          </p:nvPr>
        </p:nvGraphicFramePr>
        <p:xfrm>
          <a:off x="2438400" y="1828800"/>
          <a:ext cx="4114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9" name="Equation" r:id="rId5" imgW="2159000" imgH="215900" progId="Equation.3">
                  <p:embed/>
                </p:oleObj>
              </mc:Choice>
              <mc:Fallback>
                <p:oleObj name="Equation" r:id="rId5" imgW="2159000" imgH="21590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28800"/>
                        <a:ext cx="4114800" cy="409575"/>
                      </a:xfrm>
                      <a:prstGeom prst="rect">
                        <a:avLst/>
                      </a:prstGeom>
                      <a:solidFill>
                        <a:srgbClr val="FFC000">
                          <a:alpha val="51000"/>
                        </a:srgb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460423"/>
              </p:ext>
            </p:extLst>
          </p:nvPr>
        </p:nvGraphicFramePr>
        <p:xfrm>
          <a:off x="2438400" y="4876800"/>
          <a:ext cx="41148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0" name="Equation" r:id="rId7" imgW="2159000" imgH="215900" progId="Equation.3">
                  <p:embed/>
                </p:oleObj>
              </mc:Choice>
              <mc:Fallback>
                <p:oleObj name="Equation" r:id="rId7" imgW="2159000" imgH="2159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76800"/>
                        <a:ext cx="4114800" cy="411163"/>
                      </a:xfrm>
                      <a:prstGeom prst="rect">
                        <a:avLst/>
                      </a:prstGeom>
                      <a:solidFill>
                        <a:srgbClr val="FFC000">
                          <a:alpha val="51000"/>
                        </a:srgb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533400" y="914400"/>
            <a:ext cx="822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The GDH experiments at Mainz and ELSA used the Gell-Mann, Goldberger, and Thirring sum rule to evaluate the forward S.-P. </a:t>
            </a:r>
            <a:r>
              <a:rPr lang="en-US" sz="2000">
                <a:latin typeface="Symbol" pitchFamily="18" charset="2"/>
              </a:rPr>
              <a:t>g</a:t>
            </a:r>
            <a:r>
              <a:rPr lang="en-US" sz="2000" baseline="-25000">
                <a:latin typeface="Comic Sans MS" pitchFamily="66" charset="0"/>
              </a:rPr>
              <a:t>0</a:t>
            </a:r>
          </a:p>
        </p:txBody>
      </p:sp>
      <p:graphicFrame>
        <p:nvGraphicFramePr>
          <p:cNvPr id="14341" name="Object 12"/>
          <p:cNvGraphicFramePr>
            <a:graphicFrameLocks noChangeAspect="1"/>
          </p:cNvGraphicFramePr>
          <p:nvPr/>
        </p:nvGraphicFramePr>
        <p:xfrm>
          <a:off x="2514600" y="3429000"/>
          <a:ext cx="38989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1" name="Equation" r:id="rId9" imgW="2082800" imgH="215900" progId="Equation.3">
                  <p:embed/>
                </p:oleObj>
              </mc:Choice>
              <mc:Fallback>
                <p:oleObj name="Equation" r:id="rId9" imgW="2082800" imgH="2159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38989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609600" y="4114800"/>
            <a:ext cx="822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Backward spin polarizability from dispersive analysis of backward angle Compton scattering</a:t>
            </a:r>
            <a:endParaRPr lang="en-US" sz="2000" baseline="-25000">
              <a:latin typeface="Comic Sans MS" pitchFamily="66" charset="0"/>
            </a:endParaRPr>
          </a:p>
        </p:txBody>
      </p:sp>
      <p:graphicFrame>
        <p:nvGraphicFramePr>
          <p:cNvPr id="143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311440"/>
              </p:ext>
            </p:extLst>
          </p:nvPr>
        </p:nvGraphicFramePr>
        <p:xfrm>
          <a:off x="2438400" y="5410200"/>
          <a:ext cx="28590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2" name="Equation" r:id="rId11" imgW="1650960" imgH="241200" progId="Equation.3">
                  <p:embed/>
                </p:oleObj>
              </mc:Choice>
              <mc:Fallback>
                <p:oleObj name="Equation" r:id="rId11" imgW="1650960" imgH="2412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410200"/>
                        <a:ext cx="28590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7700" y="5925070"/>
            <a:ext cx="8001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1400" dirty="0" smtClean="0">
                <a:latin typeface="Comic Sans MS" pitchFamily="66" charset="0"/>
                <a:ea typeface="Times New Roman" pitchFamily="18" charset="0"/>
              </a:rPr>
              <a:t>The </a:t>
            </a:r>
            <a:r>
              <a:rPr lang="en-US" sz="1400" dirty="0">
                <a:latin typeface="Comic Sans MS" pitchFamily="66" charset="0"/>
                <a:ea typeface="Times New Roman" pitchFamily="18" charset="0"/>
              </a:rPr>
              <a:t>pion-pole contribution has been subtracted from </a:t>
            </a:r>
            <a:r>
              <a:rPr lang="en-US" sz="1400" dirty="0" err="1" smtClean="0">
                <a:latin typeface="Symbol" pitchFamily="18" charset="2"/>
                <a:ea typeface="Times New Roman" pitchFamily="18" charset="0"/>
              </a:rPr>
              <a:t>g</a:t>
            </a:r>
            <a:r>
              <a:rPr lang="en-US" sz="1400" baseline="-30000" dirty="0" err="1" smtClean="0">
                <a:latin typeface="Symbol" pitchFamily="18" charset="2"/>
                <a:ea typeface="Times New Roman" pitchFamily="18" charset="0"/>
              </a:rPr>
              <a:t>p</a:t>
            </a:r>
            <a:endParaRPr lang="en-US" sz="1400" dirty="0">
              <a:latin typeface="Comic Sans MS" pitchFamily="66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0" y="1005258"/>
            <a:ext cx="8189774" cy="5852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38035"/>
            <a:ext cx="7620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Asymmetry with </a:t>
            </a:r>
            <a:r>
              <a:rPr lang="en-US" sz="2400" dirty="0" smtClean="0">
                <a:latin typeface="Comic Sans MS" pitchFamily="66" charset="0"/>
              </a:rPr>
              <a:t>transverse polarized </a:t>
            </a:r>
            <a:r>
              <a:rPr lang="en-US" sz="2400" dirty="0" smtClean="0">
                <a:latin typeface="Comic Sans MS" pitchFamily="66" charset="0"/>
              </a:rPr>
              <a:t>target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and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circularly polarized </a:t>
            </a:r>
            <a:r>
              <a:rPr lang="en-US" sz="2400" dirty="0" smtClean="0">
                <a:latin typeface="Comic Sans MS" pitchFamily="66" charset="0"/>
              </a:rPr>
              <a:t>photons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582" y="368854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Changing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E1E1</a:t>
            </a:r>
            <a:endParaRPr lang="en-US" sz="2000" baseline="-25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438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PRELIMINARY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136" y="3352800"/>
            <a:ext cx="105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Symbol" pitchFamily="18" charset="2"/>
              </a:rPr>
              <a:t>S</a:t>
            </a:r>
            <a:r>
              <a:rPr lang="en-US" sz="4000" baseline="-25000" dirty="0">
                <a:latin typeface="Comic Sans MS" pitchFamily="66" charset="0"/>
              </a:rPr>
              <a:t>2x</a:t>
            </a:r>
            <a:r>
              <a:rPr lang="en-US" sz="4000" dirty="0">
                <a:latin typeface="Comic Sans MS" pitchFamily="66" charset="0"/>
              </a:rPr>
              <a:t>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145794" y="1708328"/>
            <a:ext cx="172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E</a:t>
            </a:r>
            <a:r>
              <a:rPr lang="en-US" sz="2000" baseline="-25000" dirty="0" err="1">
                <a:latin typeface="Symbol" pitchFamily="18" charset="2"/>
              </a:rPr>
              <a:t>g</a:t>
            </a:r>
            <a:r>
              <a:rPr lang="en-US" sz="2000" dirty="0">
                <a:latin typeface="Comic Sans MS" pitchFamily="66" charset="0"/>
              </a:rPr>
              <a:t>~ 285 MeV</a:t>
            </a: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43200" y="3048000"/>
            <a:ext cx="533400" cy="6405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1371600"/>
            <a:ext cx="838200" cy="73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latin typeface="Comic Sans MS" pitchFamily="66" charset="0"/>
              </a:rPr>
              <a:t>Summary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First measurement of a double-polarized Compton scattering asymmetry on the nucleon,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>
                <a:latin typeface="Comic Sans MS" pitchFamily="66" charset="0"/>
              </a:rPr>
              <a:t>2x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Data have sensitivity to the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E1E1</a:t>
            </a:r>
            <a:r>
              <a:rPr lang="en-US" sz="2000" dirty="0" smtClean="0">
                <a:latin typeface="Comic Sans MS" pitchFamily="66" charset="0"/>
              </a:rPr>
              <a:t> spin-</a:t>
            </a:r>
            <a:r>
              <a:rPr lang="en-US" sz="2000" dirty="0" err="1" smtClean="0">
                <a:latin typeface="Comic Sans MS" pitchFamily="66" charset="0"/>
              </a:rPr>
              <a:t>polarizability</a:t>
            </a:r>
            <a:endParaRPr lang="en-US" sz="2000" dirty="0" smtClean="0">
              <a:latin typeface="Comic Sans MS" pitchFamily="66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>
                <a:latin typeface="Comic Sans MS" pitchFamily="66" charset="0"/>
              </a:rPr>
              <a:t>Outlook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Data taking on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>
                <a:latin typeface="Comic Sans MS" pitchFamily="66" charset="0"/>
              </a:rPr>
              <a:t>3</a:t>
            </a:r>
            <a:r>
              <a:rPr lang="en-US" sz="2000" dirty="0" smtClean="0">
                <a:latin typeface="Comic Sans MS" pitchFamily="66" charset="0"/>
              </a:rPr>
              <a:t> later this year at MAMI ( for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E1E1</a:t>
            </a:r>
            <a:r>
              <a:rPr lang="en-US" sz="2000" dirty="0" smtClean="0">
                <a:latin typeface="Comic Sans MS" pitchFamily="66" charset="0"/>
              </a:rPr>
              <a:t> and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M1M1</a:t>
            </a:r>
            <a:r>
              <a:rPr lang="en-US" sz="2000" dirty="0" smtClean="0">
                <a:latin typeface="Comic Sans MS" pitchFamily="66" charset="0"/>
              </a:rPr>
              <a:t> 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latin typeface="Comic Sans MS" pitchFamily="66" charset="0"/>
              </a:rPr>
              <a:t>Data taking on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>
                <a:latin typeface="Comic Sans MS" pitchFamily="66" charset="0"/>
              </a:rPr>
              <a:t>2z</a:t>
            </a:r>
            <a:r>
              <a:rPr lang="en-US" sz="2000" dirty="0" smtClean="0">
                <a:latin typeface="Comic Sans MS" pitchFamily="66" charset="0"/>
              </a:rPr>
              <a:t> in 2013 ( for </a:t>
            </a:r>
            <a:r>
              <a:rPr lang="en-US" sz="20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M1M1 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A global </a:t>
            </a:r>
            <a:r>
              <a:rPr lang="en-US" sz="2000" dirty="0" smtClean="0">
                <a:latin typeface="Comic Sans MS" pitchFamily="66" charset="0"/>
              </a:rPr>
              <a:t>analysis of all polarized Compton scattering data on the proton using dispersion analysis </a:t>
            </a:r>
            <a:r>
              <a:rPr lang="en-US" sz="2000" dirty="0" smtClean="0">
                <a:latin typeface="Comic Sans MS" pitchFamily="66" charset="0"/>
              </a:rPr>
              <a:t>treatment is in progress</a:t>
            </a:r>
            <a:endParaRPr lang="en-US" sz="2000" dirty="0" smtClean="0">
              <a:latin typeface="Comic Sans MS" pitchFamily="66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i="1" dirty="0" smtClean="0">
                <a:latin typeface="Comic Sans MS" pitchFamily="66" charset="0"/>
              </a:rPr>
              <a:t>Development of an active polarized target has been approved for MAMI.  </a:t>
            </a:r>
            <a:r>
              <a:rPr lang="en-US" sz="2000" dirty="0" smtClean="0">
                <a:latin typeface="Comic Sans MS" pitchFamily="66" charset="0"/>
              </a:rPr>
              <a:t>Polarizable scintillators have been developed at UMass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181100"/>
            <a:ext cx="76771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2265276"/>
            <a:ext cx="5867400" cy="4592724"/>
          </a:xfrm>
          <a:prstGeom prst="rect">
            <a:avLst/>
          </a:prstGeom>
        </p:spPr>
      </p:pic>
      <p:sp>
        <p:nvSpPr>
          <p:cNvPr id="3" name="AutoShape 57"/>
          <p:cNvSpPr>
            <a:spLocks noChangeArrowheads="1"/>
          </p:cNvSpPr>
          <p:nvPr/>
        </p:nvSpPr>
        <p:spPr bwMode="auto">
          <a:xfrm rot="-5400000">
            <a:off x="6225342" y="1684780"/>
            <a:ext cx="1066800" cy="152400"/>
          </a:xfrm>
          <a:prstGeom prst="rightArrow">
            <a:avLst>
              <a:gd name="adj1" fmla="val 50000"/>
              <a:gd name="adj2" fmla="val 187509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606342" y="167208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853742" y="1443480"/>
            <a:ext cx="1725613" cy="762000"/>
            <a:chOff x="1745" y="1440"/>
            <a:chExt cx="1087" cy="289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981" y="1440"/>
              <a:ext cx="707" cy="289"/>
              <a:chOff x="576" y="2016"/>
              <a:chExt cx="5184" cy="769"/>
            </a:xfrm>
          </p:grpSpPr>
          <p:grpSp>
            <p:nvGrpSpPr>
              <p:cNvPr id="13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24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5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6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7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" name="Group 12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20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1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3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6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745" y="1440"/>
              <a:ext cx="236" cy="289"/>
              <a:chOff x="432" y="1584"/>
              <a:chExt cx="1732" cy="769"/>
            </a:xfrm>
          </p:grpSpPr>
          <p:sp>
            <p:nvSpPr>
              <p:cNvPr id="9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28"/>
          <p:cNvGrpSpPr>
            <a:grpSpLocks/>
          </p:cNvGrpSpPr>
          <p:nvPr/>
        </p:nvGrpSpPr>
        <p:grpSpPr bwMode="auto">
          <a:xfrm rot="-1728747">
            <a:off x="6758742" y="1019264"/>
            <a:ext cx="1725613" cy="762000"/>
            <a:chOff x="1745" y="1440"/>
            <a:chExt cx="1087" cy="289"/>
          </a:xfrm>
        </p:grpSpPr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1981" y="1440"/>
              <a:ext cx="707" cy="289"/>
              <a:chOff x="576" y="2016"/>
              <a:chExt cx="5184" cy="769"/>
            </a:xfrm>
          </p:grpSpPr>
          <p:grpSp>
            <p:nvGrpSpPr>
              <p:cNvPr id="36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47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8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9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0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7" name="Group 35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43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4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5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6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8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39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0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1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2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0" name="Group 45"/>
            <p:cNvGrpSpPr>
              <a:grpSpLocks/>
            </p:cNvGrpSpPr>
            <p:nvPr/>
          </p:nvGrpSpPr>
          <p:grpSpPr bwMode="auto">
            <a:xfrm>
              <a:off x="1745" y="1440"/>
              <a:ext cx="236" cy="289"/>
              <a:chOff x="432" y="1584"/>
              <a:chExt cx="1732" cy="769"/>
            </a:xfrm>
          </p:grpSpPr>
          <p:sp>
            <p:nvSpPr>
              <p:cNvPr id="32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4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1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AutoShape 53"/>
          <p:cNvSpPr>
            <a:spLocks noChangeArrowheads="1"/>
          </p:cNvSpPr>
          <p:nvPr/>
        </p:nvSpPr>
        <p:spPr bwMode="auto">
          <a:xfrm>
            <a:off x="4548942" y="1367280"/>
            <a:ext cx="762000" cy="4572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5130"/>
            <a:ext cx="3581401" cy="2387600"/>
          </a:xfrm>
          <a:prstGeom prst="rect">
            <a:avLst/>
          </a:prstGeom>
        </p:spPr>
      </p:pic>
      <p:pic>
        <p:nvPicPr>
          <p:cNvPr id="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" y="3844174"/>
            <a:ext cx="3575712" cy="2685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304801" y="12946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Measuring the spin </a:t>
            </a:r>
            <a:r>
              <a:rPr lang="en-US" dirty="0" err="1" smtClean="0">
                <a:latin typeface="Comic Sans MS" pitchFamily="66" charset="0"/>
              </a:rPr>
              <a:t>polarizabilities</a:t>
            </a:r>
            <a:r>
              <a:rPr lang="en-US" dirty="0" smtClean="0">
                <a:latin typeface="Comic Sans MS" pitchFamily="66" charset="0"/>
              </a:rPr>
              <a:t> of the proton in double-polarized Compton scattering at Mainz: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PRELIMINARY</a:t>
            </a:r>
            <a:r>
              <a:rPr lang="en-US" dirty="0" smtClean="0">
                <a:latin typeface="Comic Sans MS" pitchFamily="66" charset="0"/>
              </a:rPr>
              <a:t> results from P. Martel (Ph.D.  UMass)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95003" y="2627281"/>
            <a:ext cx="342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Transverse target asymmetry </a:t>
            </a:r>
            <a:r>
              <a:rPr lang="en-US" sz="1600" dirty="0" smtClean="0">
                <a:latin typeface="Symbol" pitchFamily="18" charset="2"/>
              </a:rPr>
              <a:t>S</a:t>
            </a:r>
            <a:r>
              <a:rPr lang="en-US" sz="1600" baseline="-25000" dirty="0" smtClean="0">
                <a:latin typeface="Comic Sans MS" pitchFamily="66" charset="0"/>
              </a:rPr>
              <a:t>2x</a:t>
            </a:r>
            <a:r>
              <a:rPr lang="en-US" sz="1600" dirty="0" smtClean="0">
                <a:latin typeface="Comic Sans MS" pitchFamily="66" charset="0"/>
              </a:rPr>
              <a:t> and sensitivity to </a:t>
            </a:r>
            <a:r>
              <a:rPr lang="en-US" sz="1600" dirty="0" smtClean="0">
                <a:latin typeface="Symbol" pitchFamily="18" charset="2"/>
              </a:rPr>
              <a:t>g</a:t>
            </a:r>
            <a:r>
              <a:rPr lang="en-US" sz="1600" baseline="-25000" dirty="0" smtClean="0">
                <a:latin typeface="Comic Sans MS" pitchFamily="66" charset="0"/>
              </a:rPr>
              <a:t>E1E1</a:t>
            </a:r>
            <a:endParaRPr lang="en-US" sz="1600" baseline="-25000" dirty="0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8237" y="353273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Frozen spin target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853494" y="6539411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Crystal Ball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4524461" y="5454555"/>
            <a:ext cx="178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Tran_FitAsy_270-310_930_gm1m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642937"/>
            <a:ext cx="7200900" cy="557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1030" y="262760"/>
            <a:ext cx="54259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>
                <a:latin typeface="Comic Sans MS" pitchFamily="66" charset="0"/>
              </a:rPr>
              <a:t>2x</a:t>
            </a:r>
            <a:r>
              <a:rPr lang="en-US" sz="2000" dirty="0" smtClean="0">
                <a:latin typeface="Comic Sans MS" pitchFamily="66" charset="0"/>
              </a:rPr>
              <a:t> asymmetry: transverse polarized proton target, circularly polarized photons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371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Changing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000" baseline="-25000" dirty="0" smtClean="0">
                <a:latin typeface="Comic Sans MS" pitchFamily="66" charset="0"/>
              </a:rPr>
              <a:t>M1M1</a:t>
            </a:r>
            <a:endParaRPr lang="en-US" sz="2000" baseline="-25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t_MC_270-310_100-120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429000"/>
            <a:ext cx="3908474" cy="3024414"/>
          </a:xfrm>
          <a:prstGeom prst="rect">
            <a:avLst/>
          </a:prstGeom>
        </p:spPr>
      </p:pic>
      <p:pic>
        <p:nvPicPr>
          <p:cNvPr id="4" name="Picture 3" descr="Subt_Fit_270-310_100-120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429000"/>
            <a:ext cx="3905250" cy="3021920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790090" y="228600"/>
            <a:ext cx="3902620" cy="3019886"/>
            <a:chOff x="971550" y="642937"/>
            <a:chExt cx="7200900" cy="5572125"/>
          </a:xfrm>
        </p:grpSpPr>
        <p:pic>
          <p:nvPicPr>
            <p:cNvPr id="7" name="Picture 6" descr="FullTran_Line_270-310_100-120_930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550" y="642937"/>
              <a:ext cx="7200900" cy="5572125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3048000" y="3048000"/>
              <a:ext cx="533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98795" y="2810114"/>
              <a:ext cx="1617976" cy="481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Comic Sans MS" pitchFamily="66" charset="0"/>
                </a:rPr>
                <a:t>Integrate</a:t>
              </a:r>
              <a:endParaRPr lang="en-US" sz="1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76400" y="5126420"/>
              <a:ext cx="5715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5202620" y="5822730"/>
            <a:ext cx="3097317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3358" y="565601"/>
            <a:ext cx="40635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Comic Sans MS" pitchFamily="66" charset="0"/>
              </a:rPr>
              <a:t>Have used a very conservative cut on the missing mass spectrum, E &lt; 930 MeV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Comic Sans MS" pitchFamily="66" charset="0"/>
              </a:rPr>
              <a:t>Use </a:t>
            </a:r>
            <a:r>
              <a:rPr lang="en-US" sz="2000" dirty="0" err="1" smtClean="0">
                <a:latin typeface="Comic Sans MS" pitchFamily="66" charset="0"/>
              </a:rPr>
              <a:t>monte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carlo</a:t>
            </a:r>
            <a:r>
              <a:rPr lang="en-US" sz="2000" dirty="0" smtClean="0">
                <a:latin typeface="Comic Sans MS" pitchFamily="66" charset="0"/>
              </a:rPr>
              <a:t> constrained Compton scattering peak-shapes to extract yields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540" y="3103180"/>
            <a:ext cx="3429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Monte </a:t>
            </a:r>
            <a:r>
              <a:rPr lang="en-US" sz="1600" dirty="0" err="1" smtClean="0">
                <a:latin typeface="Comic Sans MS" pitchFamily="66" charset="0"/>
              </a:rPr>
              <a:t>carlo</a:t>
            </a:r>
            <a:r>
              <a:rPr lang="en-US" sz="1600" dirty="0" smtClean="0">
                <a:latin typeface="Comic Sans MS" pitchFamily="66" charset="0"/>
              </a:rPr>
              <a:t> simulation of Compton scattering peak-shape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ight Arrow 105"/>
          <p:cNvSpPr/>
          <p:nvPr/>
        </p:nvSpPr>
        <p:spPr>
          <a:xfrm>
            <a:off x="4953000" y="1981200"/>
            <a:ext cx="1066800" cy="304800"/>
          </a:xfrm>
          <a:prstGeom prst="rightArrow">
            <a:avLst/>
          </a:prstGeom>
          <a:solidFill>
            <a:srgbClr val="0070C0"/>
          </a:solidFill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5" name="Oval 15"/>
          <p:cNvSpPr>
            <a:spLocks noChangeArrowheads="1"/>
          </p:cNvSpPr>
          <p:nvPr/>
        </p:nvSpPr>
        <p:spPr bwMode="auto">
          <a:xfrm>
            <a:off x="3276600" y="1905000"/>
            <a:ext cx="1981200" cy="1981200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sz="3200">
              <a:latin typeface="Calibri" pitchFamily="34" charset="0"/>
              <a:cs typeface="+mn-cs"/>
            </a:endParaRPr>
          </a:p>
        </p:txBody>
      </p:sp>
      <p:sp>
        <p:nvSpPr>
          <p:cNvPr id="3083" name="Oval 26"/>
          <p:cNvSpPr>
            <a:spLocks noChangeArrowheads="1"/>
          </p:cNvSpPr>
          <p:nvPr/>
        </p:nvSpPr>
        <p:spPr bwMode="auto">
          <a:xfrm>
            <a:off x="4038600" y="1074733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Symbol" pitchFamily="18" charset="2"/>
              </a:rPr>
              <a:t>p</a:t>
            </a:r>
            <a:r>
              <a:rPr lang="en-US" dirty="0">
                <a:latin typeface="Calibri" pitchFamily="34" charset="0"/>
              </a:rPr>
              <a:t>+</a:t>
            </a:r>
          </a:p>
        </p:txBody>
      </p:sp>
      <p:sp>
        <p:nvSpPr>
          <p:cNvPr id="12297" name="Text Box 29"/>
          <p:cNvSpPr txBox="1">
            <a:spLocks noChangeArrowheads="1"/>
          </p:cNvSpPr>
          <p:nvPr/>
        </p:nvSpPr>
        <p:spPr bwMode="auto">
          <a:xfrm>
            <a:off x="1905000" y="5791200"/>
            <a:ext cx="5334000" cy="40005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mic Sans MS" pitchFamily="66" charset="0"/>
              </a:rPr>
              <a:t>Spin polarizability: “Pionic” Faraday effect</a:t>
            </a:r>
          </a:p>
        </p:txBody>
      </p:sp>
      <p:sp>
        <p:nvSpPr>
          <p:cNvPr id="12298" name="Text Box 30"/>
          <p:cNvSpPr txBox="1">
            <a:spLocks noChangeArrowheads="1"/>
          </p:cNvSpPr>
          <p:nvPr/>
        </p:nvSpPr>
        <p:spPr bwMode="auto">
          <a:xfrm>
            <a:off x="2057400" y="304800"/>
            <a:ext cx="480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Proton spin polarizability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590800" y="3429000"/>
            <a:ext cx="990600" cy="152400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196837" y="2590800"/>
            <a:ext cx="4192587" cy="609600"/>
            <a:chOff x="2514600" y="2590800"/>
            <a:chExt cx="3962400" cy="457200"/>
          </a:xfrm>
        </p:grpSpPr>
        <p:sp>
          <p:nvSpPr>
            <p:cNvPr id="131" name="Right Arrow 130"/>
            <p:cNvSpPr/>
            <p:nvPr/>
          </p:nvSpPr>
          <p:spPr>
            <a:xfrm>
              <a:off x="2514600" y="2819400"/>
              <a:ext cx="3353261" cy="152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2290" name="Object 1"/>
            <p:cNvGraphicFramePr>
              <a:graphicFrameLocks noChangeAspect="1"/>
            </p:cNvGraphicFramePr>
            <p:nvPr/>
          </p:nvGraphicFramePr>
          <p:xfrm>
            <a:off x="5943600" y="2590800"/>
            <a:ext cx="5334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8" name="Equation" r:id="rId4" imgW="126725" imgH="177415" progId="Equation.3">
                    <p:embed/>
                  </p:oleObj>
                </mc:Choice>
                <mc:Fallback>
                  <p:oleObj name="Equation" r:id="rId4" imgW="126725" imgH="177415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2590800"/>
                          <a:ext cx="5334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66701" y="3473444"/>
            <a:ext cx="2667000" cy="1905000"/>
            <a:chOff x="-218943" y="3658674"/>
            <a:chExt cx="2667000" cy="19050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-218943" y="3658674"/>
              <a:ext cx="2667000" cy="1905000"/>
              <a:chOff x="1745" y="1440"/>
              <a:chExt cx="1087" cy="289"/>
            </a:xfrm>
            <a:scene3d>
              <a:camera prst="orthographicFront">
                <a:rot lat="18012568" lon="12977015" rev="10597889"/>
              </a:camera>
              <a:lightRig rig="threePt" dir="t"/>
            </a:scene3d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979" y="1440"/>
                <a:ext cx="707" cy="289"/>
                <a:chOff x="576" y="2016"/>
                <a:chExt cx="5184" cy="769"/>
              </a:xfrm>
            </p:grpSpPr>
            <p:grpSp>
              <p:nvGrpSpPr>
                <p:cNvPr id="6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127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8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9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30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7" name="Group 12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123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4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5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6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119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0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1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2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1746" y="1436"/>
                <a:ext cx="233" cy="288"/>
                <a:chOff x="432" y="1584"/>
                <a:chExt cx="1732" cy="769"/>
              </a:xfrm>
            </p:grpSpPr>
            <p:sp>
              <p:nvSpPr>
                <p:cNvPr id="112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13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14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15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</p:grpSp>
          <p:sp>
            <p:nvSpPr>
              <p:cNvPr id="111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4" name="AutoShape 53"/>
            <p:cNvSpPr>
              <a:spLocks noChangeArrowheads="1"/>
            </p:cNvSpPr>
            <p:nvPr/>
          </p:nvSpPr>
          <p:spPr bwMode="auto">
            <a:xfrm rot="19996490">
              <a:off x="62045" y="4490524"/>
              <a:ext cx="762000" cy="457200"/>
            </a:xfrm>
            <a:prstGeom prst="curvedDownArrow">
              <a:avLst>
                <a:gd name="adj1" fmla="val 33333"/>
                <a:gd name="adj2" fmla="val 66667"/>
                <a:gd name="adj3" fmla="val 333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5943600" y="1447800"/>
          <a:ext cx="762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Equation" r:id="rId6" imgW="114201" imgH="190335" progId="Equation.3">
                  <p:embed/>
                </p:oleObj>
              </mc:Choice>
              <mc:Fallback>
                <p:oleObj name="Equation" r:id="rId6" imgW="114201" imgH="190335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447800"/>
                        <a:ext cx="762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Text Box 35"/>
          <p:cNvSpPr txBox="1">
            <a:spLocks noChangeArrowheads="1"/>
          </p:cNvSpPr>
          <p:nvPr/>
        </p:nvSpPr>
        <p:spPr bwMode="auto">
          <a:xfrm>
            <a:off x="5867400" y="3962400"/>
            <a:ext cx="289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Rotating electric field induces pion current.  Lorentz force moves pion </a:t>
            </a:r>
            <a:r>
              <a:rPr lang="en-US" sz="1600" b="1" dirty="0" smtClean="0">
                <a:latin typeface="Comic Sans MS" pitchFamily="66" charset="0"/>
              </a:rPr>
              <a:t>orbit outward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57046" y="1303332"/>
            <a:ext cx="3210354" cy="3198023"/>
          </a:xfrm>
          <a:prstGeom prst="ellipse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5356E-6 C 0.09583 -4.15356E-6 0.175 0.10315 0.175 0.23243 C 0.175 0.36055 0.09583 0.46555 3.33333E-6 0.46555 C -0.09705 0.46555 -0.175 0.36055 -0.175 0.23243 C -0.175 0.10315 -0.09705 -4.15356E-6 3.33333E-6 -4.15356E-6 Z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3012488" y="1644590"/>
            <a:ext cx="2496142" cy="2481654"/>
          </a:xfrm>
          <a:prstGeom prst="ellipse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Oval 15"/>
          <p:cNvSpPr>
            <a:spLocks noChangeArrowheads="1"/>
          </p:cNvSpPr>
          <p:nvPr/>
        </p:nvSpPr>
        <p:spPr bwMode="auto">
          <a:xfrm>
            <a:off x="3276600" y="1905000"/>
            <a:ext cx="1981200" cy="1981200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sz="3200">
              <a:latin typeface="Calibri" pitchFamily="34" charset="0"/>
              <a:cs typeface="+mn-cs"/>
            </a:endParaRPr>
          </a:p>
        </p:txBody>
      </p:sp>
      <p:sp>
        <p:nvSpPr>
          <p:cNvPr id="3083" name="Oval 26"/>
          <p:cNvSpPr>
            <a:spLocks noChangeArrowheads="1"/>
          </p:cNvSpPr>
          <p:nvPr/>
        </p:nvSpPr>
        <p:spPr bwMode="auto">
          <a:xfrm>
            <a:off x="4114800" y="1447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Symbol" pitchFamily="18" charset="2"/>
              </a:rPr>
              <a:t>p</a:t>
            </a:r>
            <a:r>
              <a:rPr lang="en-US" dirty="0">
                <a:latin typeface="Calibri" pitchFamily="34" charset="0"/>
              </a:rPr>
              <a:t>+</a:t>
            </a:r>
          </a:p>
        </p:txBody>
      </p:sp>
      <p:sp>
        <p:nvSpPr>
          <p:cNvPr id="12297" name="Text Box 29"/>
          <p:cNvSpPr txBox="1">
            <a:spLocks noChangeArrowheads="1"/>
          </p:cNvSpPr>
          <p:nvPr/>
        </p:nvSpPr>
        <p:spPr bwMode="auto">
          <a:xfrm>
            <a:off x="1905000" y="5791200"/>
            <a:ext cx="5334000" cy="40005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mic Sans MS" pitchFamily="66" charset="0"/>
              </a:rPr>
              <a:t>Spin polarizability: “Pionic” Faraday effect</a:t>
            </a:r>
          </a:p>
        </p:txBody>
      </p:sp>
      <p:sp>
        <p:nvSpPr>
          <p:cNvPr id="12298" name="Text Box 30"/>
          <p:cNvSpPr txBox="1">
            <a:spLocks noChangeArrowheads="1"/>
          </p:cNvSpPr>
          <p:nvPr/>
        </p:nvSpPr>
        <p:spPr bwMode="auto">
          <a:xfrm>
            <a:off x="2057400" y="304800"/>
            <a:ext cx="480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Proton spin polarizability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169541" y="2590800"/>
            <a:ext cx="4192587" cy="609600"/>
            <a:chOff x="2514600" y="2590800"/>
            <a:chExt cx="3962400" cy="457200"/>
          </a:xfrm>
        </p:grpSpPr>
        <p:sp>
          <p:nvSpPr>
            <p:cNvPr id="131" name="Right Arrow 130"/>
            <p:cNvSpPr/>
            <p:nvPr/>
          </p:nvSpPr>
          <p:spPr>
            <a:xfrm>
              <a:off x="2514600" y="2819400"/>
              <a:ext cx="3353262" cy="152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2290" name="Object 1"/>
            <p:cNvGraphicFramePr>
              <a:graphicFrameLocks noChangeAspect="1"/>
            </p:cNvGraphicFramePr>
            <p:nvPr/>
          </p:nvGraphicFramePr>
          <p:xfrm>
            <a:off x="5943600" y="2590800"/>
            <a:ext cx="5334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4" name="Equation" r:id="rId4" imgW="126725" imgH="177415" progId="Equation.3">
                    <p:embed/>
                  </p:oleObj>
                </mc:Choice>
                <mc:Fallback>
                  <p:oleObj name="Equation" r:id="rId4" imgW="126725" imgH="177415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2590800"/>
                          <a:ext cx="5334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66701" y="3473444"/>
            <a:ext cx="2667000" cy="1905000"/>
            <a:chOff x="-218943" y="3658674"/>
            <a:chExt cx="2667000" cy="19050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-218943" y="3658674"/>
              <a:ext cx="2667000" cy="1905000"/>
              <a:chOff x="1745" y="1440"/>
              <a:chExt cx="1087" cy="289"/>
            </a:xfrm>
            <a:scene3d>
              <a:camera prst="orthographicFront">
                <a:rot lat="18012568" lon="12977015" rev="10597889"/>
              </a:camera>
              <a:lightRig rig="threePt" dir="t"/>
            </a:scene3d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979" y="1440"/>
                <a:ext cx="707" cy="289"/>
                <a:chOff x="576" y="2016"/>
                <a:chExt cx="5184" cy="769"/>
              </a:xfrm>
            </p:grpSpPr>
            <p:grpSp>
              <p:nvGrpSpPr>
                <p:cNvPr id="6" name="Group 7"/>
                <p:cNvGrpSpPr>
                  <a:grpSpLocks/>
                </p:cNvGrpSpPr>
                <p:nvPr/>
              </p:nvGrpSpPr>
              <p:grpSpPr bwMode="auto">
                <a:xfrm>
                  <a:off x="4028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127" name="Arc 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8" name="Arc 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9" name="Arc 1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30" name="Arc 1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7" name="Group 12"/>
                <p:cNvGrpSpPr>
                  <a:grpSpLocks/>
                </p:cNvGrpSpPr>
                <p:nvPr/>
              </p:nvGrpSpPr>
              <p:grpSpPr bwMode="auto">
                <a:xfrm>
                  <a:off x="2300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123" name="Arc 13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4" name="Arc 14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5" name="Arc 15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6" name="Arc 16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576" y="2016"/>
                  <a:ext cx="1732" cy="769"/>
                  <a:chOff x="432" y="1584"/>
                  <a:chExt cx="1732" cy="769"/>
                </a:xfrm>
              </p:grpSpPr>
              <p:sp>
                <p:nvSpPr>
                  <p:cNvPr id="119" name="Arc 18"/>
                  <p:cNvSpPr>
                    <a:spLocks/>
                  </p:cNvSpPr>
                  <p:nvPr/>
                </p:nvSpPr>
                <p:spPr bwMode="auto">
                  <a:xfrm>
                    <a:off x="1728" y="1777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0" name="Arc 19"/>
                  <p:cNvSpPr>
                    <a:spLocks/>
                  </p:cNvSpPr>
                  <p:nvPr/>
                </p:nvSpPr>
                <p:spPr bwMode="auto">
                  <a:xfrm flipH="1">
                    <a:off x="1296" y="1776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1" name="Arc 20"/>
                  <p:cNvSpPr>
                    <a:spLocks/>
                  </p:cNvSpPr>
                  <p:nvPr/>
                </p:nvSpPr>
                <p:spPr bwMode="auto">
                  <a:xfrm flipV="1">
                    <a:off x="864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  <p:sp>
                <p:nvSpPr>
                  <p:cNvPr id="122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432" y="1584"/>
                    <a:ext cx="436" cy="576"/>
                  </a:xfrm>
                  <a:custGeom>
                    <a:avLst/>
                    <a:gdLst>
                      <a:gd name="T0" fmla="*/ 0 w 16338"/>
                      <a:gd name="T1" fmla="*/ 0 h 21600"/>
                      <a:gd name="T2" fmla="*/ 0 w 16338"/>
                      <a:gd name="T3" fmla="*/ 0 h 21600"/>
                      <a:gd name="T4" fmla="*/ 0 w 1633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16338"/>
                      <a:gd name="T10" fmla="*/ 0 h 21600"/>
                      <a:gd name="T11" fmla="*/ 16338 w 1633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338" h="21600" fill="none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</a:path>
                      <a:path w="16338" h="21600" stroke="0" extrusionOk="0">
                        <a:moveTo>
                          <a:pt x="-1" y="0"/>
                        </a:moveTo>
                        <a:cubicBezTo>
                          <a:pt x="6272" y="0"/>
                          <a:pt x="12235" y="2726"/>
                          <a:pt x="16338" y="747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Calibri" pitchFamily="34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1746" y="1436"/>
                <a:ext cx="233" cy="288"/>
                <a:chOff x="432" y="1584"/>
                <a:chExt cx="1732" cy="769"/>
              </a:xfrm>
            </p:grpSpPr>
            <p:sp>
              <p:nvSpPr>
                <p:cNvPr id="112" name="Arc 2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13" name="Arc 2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14" name="Arc 2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15" name="Arc 2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</p:grpSp>
          <p:sp>
            <p:nvSpPr>
              <p:cNvPr id="111" name="Line 27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34" name="AutoShape 53"/>
            <p:cNvSpPr>
              <a:spLocks noChangeArrowheads="1"/>
            </p:cNvSpPr>
            <p:nvPr/>
          </p:nvSpPr>
          <p:spPr bwMode="auto">
            <a:xfrm rot="19996490">
              <a:off x="62045" y="4490524"/>
              <a:ext cx="762000" cy="457200"/>
            </a:xfrm>
            <a:prstGeom prst="curvedDownArrow">
              <a:avLst>
                <a:gd name="adj1" fmla="val 33333"/>
                <a:gd name="adj2" fmla="val 66667"/>
                <a:gd name="adj3" fmla="val 333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12302" name="Text Box 35"/>
          <p:cNvSpPr txBox="1">
            <a:spLocks noChangeArrowheads="1"/>
          </p:cNvSpPr>
          <p:nvPr/>
        </p:nvSpPr>
        <p:spPr bwMode="auto">
          <a:xfrm>
            <a:off x="5867400" y="3962400"/>
            <a:ext cx="289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Rotating electric field induces pion current.  Lorentz force moves pion </a:t>
            </a:r>
            <a:r>
              <a:rPr lang="en-US" sz="1600" b="1" dirty="0" smtClean="0">
                <a:latin typeface="Comic Sans MS" pitchFamily="66" charset="0"/>
              </a:rPr>
              <a:t>orbit inward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48841" y="2081430"/>
            <a:ext cx="990600" cy="152400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9" name="Object 3"/>
          <p:cNvGraphicFramePr>
            <a:graphicFrameLocks noChangeAspect="1"/>
          </p:cNvGraphicFramePr>
          <p:nvPr/>
        </p:nvGraphicFramePr>
        <p:xfrm>
          <a:off x="2514600" y="3886200"/>
          <a:ext cx="762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5" name="Equation" r:id="rId6" imgW="114201" imgH="190335" progId="Equation.3">
                  <p:embed/>
                </p:oleObj>
              </mc:Choice>
              <mc:Fallback>
                <p:oleObj name="Equation" r:id="rId6" imgW="114201" imgH="190335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886200"/>
                        <a:ext cx="762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39"/>
          <p:cNvSpPr/>
          <p:nvPr/>
        </p:nvSpPr>
        <p:spPr>
          <a:xfrm>
            <a:off x="2590800" y="3392511"/>
            <a:ext cx="1066800" cy="304800"/>
          </a:xfrm>
          <a:prstGeom prst="rightArrow">
            <a:avLst/>
          </a:prstGeom>
          <a:solidFill>
            <a:srgbClr val="0070C0"/>
          </a:solidFill>
          <a:ln>
            <a:noFill/>
          </a:ln>
          <a:scene3d>
            <a:camera prst="orthographicFront">
              <a:rot lat="0" lon="0" rev="125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341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647 C 0.06389 -0.00647 0.12552 0.07356 0.12552 0.17558 C 0.12552 0.27643 0.06389 0.35994 -0.0099 0.35994 C -0.08524 0.35994 -0.14531 0.27643 -0.14531 0.17558 C -0.14531 0.07356 -0.08524 -0.00647 -0.0099 -0.00647 Z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30232"/>
              </p:ext>
            </p:extLst>
          </p:nvPr>
        </p:nvGraphicFramePr>
        <p:xfrm>
          <a:off x="334797" y="1295400"/>
          <a:ext cx="8448675" cy="2759711"/>
        </p:xfrm>
        <a:graphic>
          <a:graphicData uri="http://schemas.openxmlformats.org/drawingml/2006/table">
            <a:tbl>
              <a:tblPr/>
              <a:tblGrid>
                <a:gridCol w="638843"/>
                <a:gridCol w="566821"/>
                <a:gridCol w="566821"/>
                <a:gridCol w="566821"/>
                <a:gridCol w="495968"/>
                <a:gridCol w="425116"/>
                <a:gridCol w="425116"/>
                <a:gridCol w="810294"/>
                <a:gridCol w="762000"/>
                <a:gridCol w="609600"/>
                <a:gridCol w="609600"/>
                <a:gridCol w="838200"/>
                <a:gridCol w="1133475"/>
              </a:tblGrid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O(p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O(p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O(p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LC3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LC4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SSE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BGLMN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HDPV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DPV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heory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Experiment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E1E1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data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M1M1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data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E1M2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data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M1E2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data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-1.01 ±0.08 ±0.10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8.0± 1.8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†</a:t>
                      </a: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781" name="Rectangle 3"/>
          <p:cNvSpPr>
            <a:spLocks noChangeArrowheads="1"/>
          </p:cNvSpPr>
          <p:nvPr/>
        </p:nvSpPr>
        <p:spPr bwMode="auto">
          <a:xfrm>
            <a:off x="334989" y="3048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omic Sans MS" pitchFamily="66" charset="0"/>
                <a:ea typeface="Times New Roman" pitchFamily="18" charset="0"/>
              </a:rPr>
              <a:t>Proton spin-</a:t>
            </a:r>
            <a:r>
              <a:rPr lang="en-US" sz="2000" dirty="0" err="1">
                <a:latin typeface="Comic Sans MS" pitchFamily="66" charset="0"/>
                <a:ea typeface="Times New Roman" pitchFamily="18" charset="0"/>
              </a:rPr>
              <a:t>polarizability</a:t>
            </a:r>
            <a:r>
              <a:rPr lang="en-US" sz="2000" dirty="0">
                <a:latin typeface="Comic Sans MS" pitchFamily="66" charset="0"/>
                <a:ea typeface="Times New Roman" pitchFamily="18" charset="0"/>
              </a:rPr>
              <a:t> measurements and predictions in units of 10</a:t>
            </a:r>
            <a:r>
              <a:rPr lang="en-US" sz="2000" baseline="30000" dirty="0">
                <a:latin typeface="Comic Sans MS" pitchFamily="66" charset="0"/>
                <a:ea typeface="Times New Roman" pitchFamily="18" charset="0"/>
              </a:rPr>
              <a:t>-4</a:t>
            </a:r>
            <a:r>
              <a:rPr lang="en-US" sz="2000" dirty="0">
                <a:latin typeface="Comic Sans MS" pitchFamily="66" charset="0"/>
                <a:ea typeface="Times New Roman" pitchFamily="18" charset="0"/>
              </a:rPr>
              <a:t> fm</a:t>
            </a:r>
            <a:r>
              <a:rPr lang="en-US" sz="2000" baseline="30000" dirty="0">
                <a:latin typeface="Comic Sans MS" pitchFamily="66" charset="0"/>
                <a:ea typeface="Times New Roman" pitchFamily="18" charset="0"/>
              </a:rPr>
              <a:t>4</a:t>
            </a:r>
            <a:endParaRPr lang="en-US" sz="2000" dirty="0"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201" y="4738200"/>
            <a:ext cx="3116559" cy="379784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1400" dirty="0">
                <a:latin typeface="Comic Sans MS" pitchFamily="66" charset="0"/>
                <a:ea typeface="Times New Roman" pitchFamily="18" charset="0"/>
              </a:rPr>
              <a:t>Calculations labeled O(</a:t>
            </a:r>
            <a:r>
              <a:rPr lang="en-US" sz="1400" dirty="0" err="1">
                <a:latin typeface="Comic Sans MS" pitchFamily="66" charset="0"/>
                <a:ea typeface="Times New Roman" pitchFamily="18" charset="0"/>
              </a:rPr>
              <a:t>p</a:t>
            </a:r>
            <a:r>
              <a:rPr lang="en-US" sz="1400" baseline="30000" dirty="0" err="1">
                <a:latin typeface="Comic Sans MS" pitchFamily="66" charset="0"/>
                <a:ea typeface="Times New Roman" pitchFamily="18" charset="0"/>
              </a:rPr>
              <a:t>n</a:t>
            </a:r>
            <a:r>
              <a:rPr lang="en-US" sz="1400" dirty="0">
                <a:latin typeface="Comic Sans MS" pitchFamily="66" charset="0"/>
                <a:ea typeface="Times New Roman" pitchFamily="18" charset="0"/>
              </a:rPr>
              <a:t>) are </a:t>
            </a:r>
            <a:r>
              <a:rPr lang="en-US" sz="1400" dirty="0" err="1">
                <a:latin typeface="Comic Sans MS" pitchFamily="66" charset="0"/>
                <a:ea typeface="Times New Roman" pitchFamily="18" charset="0"/>
              </a:rPr>
              <a:t>ChPT</a:t>
            </a:r>
            <a:endParaRPr lang="en-US" sz="1400" dirty="0"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977" y="5129352"/>
            <a:ext cx="5943600" cy="415498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1400" dirty="0">
                <a:latin typeface="Comic Sans MS" pitchFamily="66" charset="0"/>
                <a:ea typeface="Times New Roman" pitchFamily="18" charset="0"/>
              </a:rPr>
              <a:t>LC3 and LC4 are O(p</a:t>
            </a:r>
            <a:r>
              <a:rPr lang="en-US" sz="1400" baseline="30000" dirty="0">
                <a:latin typeface="Comic Sans MS" pitchFamily="66" charset="0"/>
                <a:ea typeface="Times New Roman" pitchFamily="18" charset="0"/>
              </a:rPr>
              <a:t>3</a:t>
            </a:r>
            <a:r>
              <a:rPr lang="en-US" sz="1400" dirty="0">
                <a:latin typeface="Comic Sans MS" pitchFamily="66" charset="0"/>
                <a:ea typeface="Times New Roman" pitchFamily="18" charset="0"/>
              </a:rPr>
              <a:t>) and O(p</a:t>
            </a:r>
            <a:r>
              <a:rPr lang="en-US" sz="1400" baseline="30000" dirty="0">
                <a:latin typeface="Comic Sans MS" pitchFamily="66" charset="0"/>
                <a:ea typeface="Times New Roman" pitchFamily="18" charset="0"/>
              </a:rPr>
              <a:t>4</a:t>
            </a:r>
            <a:r>
              <a:rPr lang="en-US" sz="1400" dirty="0">
                <a:latin typeface="Comic Sans MS" pitchFamily="66" charset="0"/>
                <a:ea typeface="Times New Roman" pitchFamily="18" charset="0"/>
              </a:rPr>
              <a:t>) Lorentz invariant </a:t>
            </a:r>
            <a:r>
              <a:rPr lang="en-US" sz="1400" dirty="0" err="1">
                <a:latin typeface="Comic Sans MS" pitchFamily="66" charset="0"/>
                <a:ea typeface="Times New Roman" pitchFamily="18" charset="0"/>
              </a:rPr>
              <a:t>ChPT</a:t>
            </a:r>
            <a:r>
              <a:rPr lang="en-US" sz="1400" dirty="0">
                <a:latin typeface="Comic Sans MS" pitchFamily="66" charset="0"/>
                <a:ea typeface="Times New Roman" pitchFamily="18" charset="0"/>
              </a:rPr>
              <a:t> calculations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8201" y="5544850"/>
            <a:ext cx="2547492" cy="415498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1400" dirty="0">
                <a:latin typeface="Comic Sans MS" pitchFamily="66" charset="0"/>
                <a:ea typeface="Times New Roman" pitchFamily="18" charset="0"/>
              </a:rPr>
              <a:t>SSE is small scale expansion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18201" y="5964133"/>
            <a:ext cx="3573414" cy="415498"/>
          </a:xfrm>
          <a:prstGeom prst="rect">
            <a:avLst/>
          </a:prstGeom>
          <a:solidFill>
            <a:srgbClr val="0070C0">
              <a:alpha val="46000"/>
            </a:srgbClr>
          </a:solidFill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1400" dirty="0">
                <a:latin typeface="Comic Sans MS" pitchFamily="66" charset="0"/>
                <a:ea typeface="Times New Roman" pitchFamily="18" charset="0"/>
              </a:rPr>
              <a:t>Other calculations are dispersion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57"/>
          <p:cNvSpPr>
            <a:spLocks noChangeArrowheads="1"/>
          </p:cNvSpPr>
          <p:nvPr/>
        </p:nvSpPr>
        <p:spPr bwMode="auto">
          <a:xfrm rot="-5400000">
            <a:off x="4191000" y="2057400"/>
            <a:ext cx="1066800" cy="152400"/>
          </a:xfrm>
          <a:prstGeom prst="rightArrow">
            <a:avLst>
              <a:gd name="adj1" fmla="val 50000"/>
              <a:gd name="adj2" fmla="val 187509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4572000" y="20447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31748" name="Group 5"/>
          <p:cNvGrpSpPr>
            <a:grpSpLocks/>
          </p:cNvGrpSpPr>
          <p:nvPr/>
        </p:nvGrpSpPr>
        <p:grpSpPr bwMode="auto">
          <a:xfrm>
            <a:off x="2819400" y="1816100"/>
            <a:ext cx="1725613" cy="762000"/>
            <a:chOff x="1745" y="1440"/>
            <a:chExt cx="1087" cy="289"/>
          </a:xfrm>
        </p:grpSpPr>
        <p:grpSp>
          <p:nvGrpSpPr>
            <p:cNvPr id="31874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31881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31892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93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94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95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882" name="Group 12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31888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89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90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91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883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31884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85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86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87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1875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31877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78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79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80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1876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49" name="Group 28"/>
          <p:cNvGrpSpPr>
            <a:grpSpLocks/>
          </p:cNvGrpSpPr>
          <p:nvPr/>
        </p:nvGrpSpPr>
        <p:grpSpPr bwMode="auto">
          <a:xfrm rot="-1728747">
            <a:off x="4724400" y="1282700"/>
            <a:ext cx="1725613" cy="762000"/>
            <a:chOff x="1745" y="1440"/>
            <a:chExt cx="1087" cy="289"/>
          </a:xfrm>
        </p:grpSpPr>
        <p:grpSp>
          <p:nvGrpSpPr>
            <p:cNvPr id="31852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31859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31870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71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72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73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860" name="Group 35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31866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67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68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69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861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31862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63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64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65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1853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31855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56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57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58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1854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2514600" y="1739900"/>
            <a:ext cx="762000" cy="4572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1751" name="AutoShape 57"/>
          <p:cNvSpPr>
            <a:spLocks noChangeArrowheads="1"/>
          </p:cNvSpPr>
          <p:nvPr/>
        </p:nvSpPr>
        <p:spPr bwMode="auto">
          <a:xfrm>
            <a:off x="4267200" y="3733800"/>
            <a:ext cx="1066800" cy="152400"/>
          </a:xfrm>
          <a:prstGeom prst="rightArrow">
            <a:avLst>
              <a:gd name="adj1" fmla="val 50000"/>
              <a:gd name="adj2" fmla="val 187509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52" name="Oval 3"/>
          <p:cNvSpPr>
            <a:spLocks noChangeArrowheads="1"/>
          </p:cNvSpPr>
          <p:nvPr/>
        </p:nvSpPr>
        <p:spPr bwMode="auto">
          <a:xfrm>
            <a:off x="4572000" y="36576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31753" name="Group 5"/>
          <p:cNvGrpSpPr>
            <a:grpSpLocks/>
          </p:cNvGrpSpPr>
          <p:nvPr/>
        </p:nvGrpSpPr>
        <p:grpSpPr bwMode="auto">
          <a:xfrm>
            <a:off x="2819400" y="3429000"/>
            <a:ext cx="1725613" cy="762000"/>
            <a:chOff x="1745" y="1440"/>
            <a:chExt cx="1087" cy="289"/>
          </a:xfrm>
        </p:grpSpPr>
        <p:grpSp>
          <p:nvGrpSpPr>
            <p:cNvPr id="31830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31837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31848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49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50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51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838" name="Group 61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31844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45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46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47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839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31840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41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42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43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1831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31833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34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35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36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1832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4" name="Group 28"/>
          <p:cNvGrpSpPr>
            <a:grpSpLocks/>
          </p:cNvGrpSpPr>
          <p:nvPr/>
        </p:nvGrpSpPr>
        <p:grpSpPr bwMode="auto">
          <a:xfrm rot="-1728747">
            <a:off x="4724400" y="2895600"/>
            <a:ext cx="1725613" cy="762000"/>
            <a:chOff x="1745" y="1440"/>
            <a:chExt cx="1087" cy="289"/>
          </a:xfrm>
        </p:grpSpPr>
        <p:grpSp>
          <p:nvGrpSpPr>
            <p:cNvPr id="31808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31815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31826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27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28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29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816" name="Group 84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31822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23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24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25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817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31818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19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20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21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1809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31811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12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13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14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1810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AutoShape 53"/>
          <p:cNvSpPr>
            <a:spLocks noChangeArrowheads="1"/>
          </p:cNvSpPr>
          <p:nvPr/>
        </p:nvSpPr>
        <p:spPr bwMode="auto">
          <a:xfrm>
            <a:off x="2514600" y="3352800"/>
            <a:ext cx="762000" cy="4572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1756" name="Oval 3"/>
          <p:cNvSpPr>
            <a:spLocks noChangeArrowheads="1"/>
          </p:cNvSpPr>
          <p:nvPr/>
        </p:nvSpPr>
        <p:spPr bwMode="auto">
          <a:xfrm>
            <a:off x="4572000" y="53213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31757" name="Group 5"/>
          <p:cNvGrpSpPr>
            <a:grpSpLocks/>
          </p:cNvGrpSpPr>
          <p:nvPr/>
        </p:nvGrpSpPr>
        <p:grpSpPr bwMode="auto">
          <a:xfrm>
            <a:off x="2819400" y="5092700"/>
            <a:ext cx="1725613" cy="762000"/>
            <a:chOff x="1745" y="1440"/>
            <a:chExt cx="1087" cy="289"/>
          </a:xfrm>
        </p:grpSpPr>
        <p:grpSp>
          <p:nvGrpSpPr>
            <p:cNvPr id="31786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31793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31804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05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06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07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794" name="Group 11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31800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01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02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803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795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31796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797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798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799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1787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31789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790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791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792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1788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8" name="Group 28"/>
          <p:cNvGrpSpPr>
            <a:grpSpLocks/>
          </p:cNvGrpSpPr>
          <p:nvPr/>
        </p:nvGrpSpPr>
        <p:grpSpPr bwMode="auto">
          <a:xfrm rot="-1728747">
            <a:off x="4724400" y="4559300"/>
            <a:ext cx="1725613" cy="762000"/>
            <a:chOff x="1745" y="1440"/>
            <a:chExt cx="1087" cy="289"/>
          </a:xfrm>
        </p:grpSpPr>
        <p:grpSp>
          <p:nvGrpSpPr>
            <p:cNvPr id="31764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31771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31782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783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784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785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772" name="Group 133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31778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779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780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781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773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31774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775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776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777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1765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31767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768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769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770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1766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9" name="Up Arrow 148"/>
          <p:cNvSpPr/>
          <p:nvPr/>
        </p:nvSpPr>
        <p:spPr>
          <a:xfrm>
            <a:off x="2514600" y="5105400"/>
            <a:ext cx="304800" cy="749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60" name="TextBox 150"/>
          <p:cNvSpPr txBox="1">
            <a:spLocks noChangeArrowheads="1"/>
          </p:cNvSpPr>
          <p:nvPr/>
        </p:nvSpPr>
        <p:spPr bwMode="auto">
          <a:xfrm>
            <a:off x="990600" y="3048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mic Sans MS" pitchFamily="66" charset="0"/>
              </a:rPr>
              <a:t>Polarization observables in real Compton scattering </a:t>
            </a:r>
          </a:p>
        </p:txBody>
      </p:sp>
      <p:sp>
        <p:nvSpPr>
          <p:cNvPr id="31761" name="TextBox 151"/>
          <p:cNvSpPr txBox="1">
            <a:spLocks noChangeArrowheads="1"/>
          </p:cNvSpPr>
          <p:nvPr/>
        </p:nvSpPr>
        <p:spPr bwMode="auto">
          <a:xfrm>
            <a:off x="1905000" y="1371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Circular polarization</a:t>
            </a:r>
          </a:p>
        </p:txBody>
      </p:sp>
      <p:sp>
        <p:nvSpPr>
          <p:cNvPr id="31762" name="TextBox 152"/>
          <p:cNvSpPr txBox="1">
            <a:spLocks noChangeArrowheads="1"/>
          </p:cNvSpPr>
          <p:nvPr/>
        </p:nvSpPr>
        <p:spPr bwMode="auto">
          <a:xfrm>
            <a:off x="1905000" y="2971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Circular polarization</a:t>
            </a:r>
          </a:p>
        </p:txBody>
      </p:sp>
      <p:sp>
        <p:nvSpPr>
          <p:cNvPr id="31763" name="TextBox 153"/>
          <p:cNvSpPr txBox="1">
            <a:spLocks noChangeArrowheads="1"/>
          </p:cNvSpPr>
          <p:nvPr/>
        </p:nvSpPr>
        <p:spPr bwMode="auto">
          <a:xfrm>
            <a:off x="1905000" y="4800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Linear polarization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57"/>
          <p:cNvSpPr>
            <a:spLocks noChangeArrowheads="1"/>
          </p:cNvSpPr>
          <p:nvPr/>
        </p:nvSpPr>
        <p:spPr bwMode="auto">
          <a:xfrm rot="5400000">
            <a:off x="4191000" y="2133600"/>
            <a:ext cx="1066800" cy="152400"/>
          </a:xfrm>
          <a:prstGeom prst="rightArrow">
            <a:avLst>
              <a:gd name="adj1" fmla="val 50000"/>
              <a:gd name="adj2" fmla="val 187509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4572000" y="20447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2819400" y="1816100"/>
            <a:ext cx="1725613" cy="762000"/>
            <a:chOff x="1745" y="1440"/>
            <a:chExt cx="1087" cy="289"/>
          </a:xfrm>
        </p:grpSpPr>
        <p:grpSp>
          <p:nvGrpSpPr>
            <p:cNvPr id="15491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5498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5509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510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511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512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99" name="Group 12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5505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506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507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508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500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5501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502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503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504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5492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5494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95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96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97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5493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6" name="Group 28"/>
          <p:cNvGrpSpPr>
            <a:grpSpLocks/>
          </p:cNvGrpSpPr>
          <p:nvPr/>
        </p:nvGrpSpPr>
        <p:grpSpPr bwMode="auto">
          <a:xfrm rot="-1728747">
            <a:off x="4724400" y="1282700"/>
            <a:ext cx="1725613" cy="762000"/>
            <a:chOff x="1745" y="1440"/>
            <a:chExt cx="1087" cy="289"/>
          </a:xfrm>
        </p:grpSpPr>
        <p:grpSp>
          <p:nvGrpSpPr>
            <p:cNvPr id="15469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5476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5487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88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89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90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77" name="Group 35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5483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84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85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86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78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5479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80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81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82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5470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5472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73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74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75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5471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2514600" y="1739900"/>
            <a:ext cx="762000" cy="4572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68" name="AutoShape 57"/>
          <p:cNvSpPr>
            <a:spLocks noChangeArrowheads="1"/>
          </p:cNvSpPr>
          <p:nvPr/>
        </p:nvSpPr>
        <p:spPr bwMode="auto">
          <a:xfrm>
            <a:off x="4267200" y="3733800"/>
            <a:ext cx="1066800" cy="152400"/>
          </a:xfrm>
          <a:prstGeom prst="rightArrow">
            <a:avLst>
              <a:gd name="adj1" fmla="val 50000"/>
              <a:gd name="adj2" fmla="val 187509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9" name="Oval 3"/>
          <p:cNvSpPr>
            <a:spLocks noChangeArrowheads="1"/>
          </p:cNvSpPr>
          <p:nvPr/>
        </p:nvSpPr>
        <p:spPr bwMode="auto">
          <a:xfrm>
            <a:off x="4572000" y="36576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15370" name="Group 5"/>
          <p:cNvGrpSpPr>
            <a:grpSpLocks/>
          </p:cNvGrpSpPr>
          <p:nvPr/>
        </p:nvGrpSpPr>
        <p:grpSpPr bwMode="auto">
          <a:xfrm>
            <a:off x="2819400" y="3429000"/>
            <a:ext cx="1725613" cy="762000"/>
            <a:chOff x="1745" y="1440"/>
            <a:chExt cx="1087" cy="289"/>
          </a:xfrm>
        </p:grpSpPr>
        <p:grpSp>
          <p:nvGrpSpPr>
            <p:cNvPr id="15447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5454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5465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66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67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68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55" name="Group 61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5461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62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63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64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56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5457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58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59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60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5448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5450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51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52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53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5449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1" name="Group 28"/>
          <p:cNvGrpSpPr>
            <a:grpSpLocks/>
          </p:cNvGrpSpPr>
          <p:nvPr/>
        </p:nvGrpSpPr>
        <p:grpSpPr bwMode="auto">
          <a:xfrm rot="-1728747">
            <a:off x="4724400" y="2895600"/>
            <a:ext cx="1725613" cy="762000"/>
            <a:chOff x="1745" y="1440"/>
            <a:chExt cx="1087" cy="289"/>
          </a:xfrm>
        </p:grpSpPr>
        <p:grpSp>
          <p:nvGrpSpPr>
            <p:cNvPr id="15425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5432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5443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44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45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46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33" name="Group 84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5439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40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41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42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34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5435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36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37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38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5426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5428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29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30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31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5427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AutoShape 53"/>
          <p:cNvSpPr>
            <a:spLocks noChangeArrowheads="1"/>
          </p:cNvSpPr>
          <p:nvPr/>
        </p:nvSpPr>
        <p:spPr bwMode="auto">
          <a:xfrm>
            <a:off x="2514600" y="3352800"/>
            <a:ext cx="762000" cy="4572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73" name="Oval 3"/>
          <p:cNvSpPr>
            <a:spLocks noChangeArrowheads="1"/>
          </p:cNvSpPr>
          <p:nvPr/>
        </p:nvSpPr>
        <p:spPr bwMode="auto">
          <a:xfrm>
            <a:off x="4572000" y="53213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15374" name="Group 5"/>
          <p:cNvGrpSpPr>
            <a:grpSpLocks/>
          </p:cNvGrpSpPr>
          <p:nvPr/>
        </p:nvGrpSpPr>
        <p:grpSpPr bwMode="auto">
          <a:xfrm>
            <a:off x="2819400" y="5092700"/>
            <a:ext cx="1725613" cy="762000"/>
            <a:chOff x="1745" y="1440"/>
            <a:chExt cx="1087" cy="289"/>
          </a:xfrm>
        </p:grpSpPr>
        <p:grpSp>
          <p:nvGrpSpPr>
            <p:cNvPr id="15403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5410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5421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22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23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24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11" name="Group 11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5417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18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19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20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412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5413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14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15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16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5404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5406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07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08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09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5405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5" name="Group 28"/>
          <p:cNvGrpSpPr>
            <a:grpSpLocks/>
          </p:cNvGrpSpPr>
          <p:nvPr/>
        </p:nvGrpSpPr>
        <p:grpSpPr bwMode="auto">
          <a:xfrm rot="-1728747">
            <a:off x="4724400" y="4559300"/>
            <a:ext cx="1725613" cy="762000"/>
            <a:chOff x="1745" y="1440"/>
            <a:chExt cx="1087" cy="289"/>
          </a:xfrm>
        </p:grpSpPr>
        <p:grpSp>
          <p:nvGrpSpPr>
            <p:cNvPr id="15381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5388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5399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00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01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402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389" name="Group 133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5395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396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397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398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390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5391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392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393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394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5382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5384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385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386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387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5383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9" name="Up Arrow 148"/>
          <p:cNvSpPr/>
          <p:nvPr/>
        </p:nvSpPr>
        <p:spPr>
          <a:xfrm>
            <a:off x="2514600" y="5105400"/>
            <a:ext cx="304800" cy="749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7" name="TextBox 149"/>
          <p:cNvSpPr txBox="1">
            <a:spLocks noChangeArrowheads="1"/>
          </p:cNvSpPr>
          <p:nvPr/>
        </p:nvSpPr>
        <p:spPr bwMode="auto">
          <a:xfrm>
            <a:off x="990600" y="3048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mic Sans MS" pitchFamily="66" charset="0"/>
              </a:rPr>
              <a:t>Polarization observables in real Compton scattering </a:t>
            </a:r>
          </a:p>
        </p:txBody>
      </p:sp>
      <p:sp>
        <p:nvSpPr>
          <p:cNvPr id="15378" name="TextBox 150"/>
          <p:cNvSpPr txBox="1">
            <a:spLocks noChangeArrowheads="1"/>
          </p:cNvSpPr>
          <p:nvPr/>
        </p:nvSpPr>
        <p:spPr bwMode="auto">
          <a:xfrm>
            <a:off x="1905000" y="1371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Circular polarization</a:t>
            </a:r>
          </a:p>
        </p:txBody>
      </p:sp>
      <p:sp>
        <p:nvSpPr>
          <p:cNvPr id="15379" name="TextBox 151"/>
          <p:cNvSpPr txBox="1">
            <a:spLocks noChangeArrowheads="1"/>
          </p:cNvSpPr>
          <p:nvPr/>
        </p:nvSpPr>
        <p:spPr bwMode="auto">
          <a:xfrm>
            <a:off x="1905000" y="2971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Circular polarization</a:t>
            </a:r>
          </a:p>
        </p:txBody>
      </p:sp>
      <p:sp>
        <p:nvSpPr>
          <p:cNvPr id="15380" name="TextBox 152"/>
          <p:cNvSpPr txBox="1">
            <a:spLocks noChangeArrowheads="1"/>
          </p:cNvSpPr>
          <p:nvPr/>
        </p:nvSpPr>
        <p:spPr bwMode="auto">
          <a:xfrm>
            <a:off x="1905000" y="4800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Linear polarization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304800" y="1714500"/>
          <a:ext cx="17541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3" imgW="812447" imgH="406224" progId="Equation.3">
                  <p:embed/>
                </p:oleObj>
              </mc:Choice>
              <mc:Fallback>
                <p:oleObj name="Equation" r:id="rId3" imgW="812447" imgH="406224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14500"/>
                        <a:ext cx="175418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57"/>
          <p:cNvSpPr>
            <a:spLocks noChangeArrowheads="1"/>
          </p:cNvSpPr>
          <p:nvPr/>
        </p:nvSpPr>
        <p:spPr bwMode="auto">
          <a:xfrm rot="5400000">
            <a:off x="4191000" y="2133600"/>
            <a:ext cx="1066800" cy="152400"/>
          </a:xfrm>
          <a:prstGeom prst="rightArrow">
            <a:avLst>
              <a:gd name="adj1" fmla="val 50000"/>
              <a:gd name="adj2" fmla="val 187509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9" name="Oval 3"/>
          <p:cNvSpPr>
            <a:spLocks noChangeArrowheads="1"/>
          </p:cNvSpPr>
          <p:nvPr/>
        </p:nvSpPr>
        <p:spPr bwMode="auto">
          <a:xfrm>
            <a:off x="4572000" y="20447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2819400" y="1816100"/>
            <a:ext cx="1725613" cy="762000"/>
            <a:chOff x="1745" y="1440"/>
            <a:chExt cx="1087" cy="289"/>
          </a:xfrm>
        </p:grpSpPr>
        <p:grpSp>
          <p:nvGrpSpPr>
            <p:cNvPr id="16516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6523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6534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35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36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37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524" name="Group 12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6530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31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32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33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525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6526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27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28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29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6517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6519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520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521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522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6518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91" name="Group 28"/>
          <p:cNvGrpSpPr>
            <a:grpSpLocks/>
          </p:cNvGrpSpPr>
          <p:nvPr/>
        </p:nvGrpSpPr>
        <p:grpSpPr bwMode="auto">
          <a:xfrm rot="-1728747">
            <a:off x="4724400" y="1282700"/>
            <a:ext cx="1725613" cy="762000"/>
            <a:chOff x="1745" y="1440"/>
            <a:chExt cx="1087" cy="289"/>
          </a:xfrm>
        </p:grpSpPr>
        <p:grpSp>
          <p:nvGrpSpPr>
            <p:cNvPr id="16494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6501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6512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13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14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15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502" name="Group 35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6508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09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10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11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503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6504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05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06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507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6495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6497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98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99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500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6496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2514600" y="1739900"/>
            <a:ext cx="762000" cy="4572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6393" name="AutoShape 57"/>
          <p:cNvSpPr>
            <a:spLocks noChangeArrowheads="1"/>
          </p:cNvSpPr>
          <p:nvPr/>
        </p:nvSpPr>
        <p:spPr bwMode="auto">
          <a:xfrm rot="10800000">
            <a:off x="4191000" y="3733800"/>
            <a:ext cx="1066800" cy="152400"/>
          </a:xfrm>
          <a:prstGeom prst="rightArrow">
            <a:avLst>
              <a:gd name="adj1" fmla="val 50000"/>
              <a:gd name="adj2" fmla="val 187509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4" name="Oval 3"/>
          <p:cNvSpPr>
            <a:spLocks noChangeArrowheads="1"/>
          </p:cNvSpPr>
          <p:nvPr/>
        </p:nvSpPr>
        <p:spPr bwMode="auto">
          <a:xfrm>
            <a:off x="4572000" y="36576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16395" name="Group 5"/>
          <p:cNvGrpSpPr>
            <a:grpSpLocks/>
          </p:cNvGrpSpPr>
          <p:nvPr/>
        </p:nvGrpSpPr>
        <p:grpSpPr bwMode="auto">
          <a:xfrm>
            <a:off x="2819400" y="3429000"/>
            <a:ext cx="1725613" cy="762000"/>
            <a:chOff x="1745" y="1440"/>
            <a:chExt cx="1087" cy="289"/>
          </a:xfrm>
        </p:grpSpPr>
        <p:grpSp>
          <p:nvGrpSpPr>
            <p:cNvPr id="16472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6479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6490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91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92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93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480" name="Group 61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6486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87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88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89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481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6482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83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84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85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6473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6475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76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77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78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6474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96" name="Group 28"/>
          <p:cNvGrpSpPr>
            <a:grpSpLocks/>
          </p:cNvGrpSpPr>
          <p:nvPr/>
        </p:nvGrpSpPr>
        <p:grpSpPr bwMode="auto">
          <a:xfrm rot="-1728747">
            <a:off x="4724400" y="2895600"/>
            <a:ext cx="1725613" cy="762000"/>
            <a:chOff x="1745" y="1440"/>
            <a:chExt cx="1087" cy="289"/>
          </a:xfrm>
        </p:grpSpPr>
        <p:grpSp>
          <p:nvGrpSpPr>
            <p:cNvPr id="16450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6457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6468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69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70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71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458" name="Group 84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6464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65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66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67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459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6460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61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62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63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6451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6453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54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55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56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6452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AutoShape 53"/>
          <p:cNvSpPr>
            <a:spLocks noChangeArrowheads="1"/>
          </p:cNvSpPr>
          <p:nvPr/>
        </p:nvSpPr>
        <p:spPr bwMode="auto">
          <a:xfrm>
            <a:off x="2514600" y="3352800"/>
            <a:ext cx="762000" cy="4572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6398" name="Oval 3"/>
          <p:cNvSpPr>
            <a:spLocks noChangeArrowheads="1"/>
          </p:cNvSpPr>
          <p:nvPr/>
        </p:nvSpPr>
        <p:spPr bwMode="auto">
          <a:xfrm>
            <a:off x="4572000" y="53213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16399" name="Group 5"/>
          <p:cNvGrpSpPr>
            <a:grpSpLocks/>
          </p:cNvGrpSpPr>
          <p:nvPr/>
        </p:nvGrpSpPr>
        <p:grpSpPr bwMode="auto">
          <a:xfrm>
            <a:off x="2819400" y="5092700"/>
            <a:ext cx="1725613" cy="762000"/>
            <a:chOff x="1745" y="1440"/>
            <a:chExt cx="1087" cy="289"/>
          </a:xfrm>
        </p:grpSpPr>
        <p:grpSp>
          <p:nvGrpSpPr>
            <p:cNvPr id="16428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6435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6446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47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48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49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436" name="Group 110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6442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43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44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45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437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6438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39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40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41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6429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6431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32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33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34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6430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00" name="Group 28"/>
          <p:cNvGrpSpPr>
            <a:grpSpLocks/>
          </p:cNvGrpSpPr>
          <p:nvPr/>
        </p:nvGrpSpPr>
        <p:grpSpPr bwMode="auto">
          <a:xfrm rot="-1728747">
            <a:off x="4724400" y="4559300"/>
            <a:ext cx="1725613" cy="762000"/>
            <a:chOff x="1745" y="1440"/>
            <a:chExt cx="1087" cy="289"/>
          </a:xfrm>
        </p:grpSpPr>
        <p:grpSp>
          <p:nvGrpSpPr>
            <p:cNvPr id="16406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6413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6424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25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26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27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414" name="Group 133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6420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21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22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23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415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6416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17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18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6419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6407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6409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10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11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12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6408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9" name="Up Arrow 148"/>
          <p:cNvSpPr/>
          <p:nvPr/>
        </p:nvSpPr>
        <p:spPr>
          <a:xfrm>
            <a:off x="2514600" y="5105400"/>
            <a:ext cx="304800" cy="749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2" name="TextBox 149"/>
          <p:cNvSpPr txBox="1">
            <a:spLocks noChangeArrowheads="1"/>
          </p:cNvSpPr>
          <p:nvPr/>
        </p:nvSpPr>
        <p:spPr bwMode="auto">
          <a:xfrm>
            <a:off x="990600" y="3048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mic Sans MS" pitchFamily="66" charset="0"/>
              </a:rPr>
              <a:t>Polarization observables in real Compton scattering </a:t>
            </a:r>
          </a:p>
        </p:txBody>
      </p:sp>
      <p:sp>
        <p:nvSpPr>
          <p:cNvPr id="16403" name="TextBox 150"/>
          <p:cNvSpPr txBox="1">
            <a:spLocks noChangeArrowheads="1"/>
          </p:cNvSpPr>
          <p:nvPr/>
        </p:nvSpPr>
        <p:spPr bwMode="auto">
          <a:xfrm>
            <a:off x="1905000" y="1371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Circular polarization</a:t>
            </a:r>
          </a:p>
        </p:txBody>
      </p:sp>
      <p:sp>
        <p:nvSpPr>
          <p:cNvPr id="16404" name="TextBox 151"/>
          <p:cNvSpPr txBox="1">
            <a:spLocks noChangeArrowheads="1"/>
          </p:cNvSpPr>
          <p:nvPr/>
        </p:nvSpPr>
        <p:spPr bwMode="auto">
          <a:xfrm>
            <a:off x="1905000" y="2971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Circular polarization</a:t>
            </a:r>
          </a:p>
        </p:txBody>
      </p:sp>
      <p:sp>
        <p:nvSpPr>
          <p:cNvPr id="16405" name="TextBox 152"/>
          <p:cNvSpPr txBox="1">
            <a:spLocks noChangeArrowheads="1"/>
          </p:cNvSpPr>
          <p:nvPr/>
        </p:nvSpPr>
        <p:spPr bwMode="auto">
          <a:xfrm>
            <a:off x="1905000" y="4800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Linear polarization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236538" y="3265488"/>
          <a:ext cx="189071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Equation" r:id="rId3" imgW="876300" imgH="381000" progId="Equation.3">
                  <p:embed/>
                </p:oleObj>
              </mc:Choice>
              <mc:Fallback>
                <p:oleObj name="Equation" r:id="rId3" imgW="876300" imgH="3810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265488"/>
                        <a:ext cx="1890712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304800" y="1714500"/>
          <a:ext cx="17541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Equation" r:id="rId5" imgW="812447" imgH="406224" progId="Equation.3">
                  <p:embed/>
                </p:oleObj>
              </mc:Choice>
              <mc:Fallback>
                <p:oleObj name="Equation" r:id="rId5" imgW="812447" imgH="406224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14500"/>
                        <a:ext cx="175418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7"/>
          <p:cNvSpPr>
            <a:spLocks noChangeArrowheads="1"/>
          </p:cNvSpPr>
          <p:nvPr/>
        </p:nvSpPr>
        <p:spPr bwMode="auto">
          <a:xfrm rot="5400000">
            <a:off x="4191000" y="2133600"/>
            <a:ext cx="1066800" cy="152400"/>
          </a:xfrm>
          <a:prstGeom prst="rightArrow">
            <a:avLst>
              <a:gd name="adj1" fmla="val 50000"/>
              <a:gd name="adj2" fmla="val 187509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Oval 3"/>
          <p:cNvSpPr>
            <a:spLocks noChangeArrowheads="1"/>
          </p:cNvSpPr>
          <p:nvPr/>
        </p:nvSpPr>
        <p:spPr bwMode="auto">
          <a:xfrm>
            <a:off x="4572000" y="20447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17415" name="Group 5"/>
          <p:cNvGrpSpPr>
            <a:grpSpLocks/>
          </p:cNvGrpSpPr>
          <p:nvPr/>
        </p:nvGrpSpPr>
        <p:grpSpPr bwMode="auto">
          <a:xfrm>
            <a:off x="2819400" y="1816100"/>
            <a:ext cx="1725613" cy="762000"/>
            <a:chOff x="1745" y="1440"/>
            <a:chExt cx="1087" cy="289"/>
          </a:xfrm>
        </p:grpSpPr>
        <p:grpSp>
          <p:nvGrpSpPr>
            <p:cNvPr id="17519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7526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7537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8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9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40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527" name="Group 12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7533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4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5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6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528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7529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0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1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32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7520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7522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23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24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25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521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6" name="Group 28"/>
          <p:cNvGrpSpPr>
            <a:grpSpLocks/>
          </p:cNvGrpSpPr>
          <p:nvPr/>
        </p:nvGrpSpPr>
        <p:grpSpPr bwMode="auto">
          <a:xfrm rot="-1728747">
            <a:off x="4724400" y="1282700"/>
            <a:ext cx="1725613" cy="762000"/>
            <a:chOff x="1745" y="1440"/>
            <a:chExt cx="1087" cy="289"/>
          </a:xfrm>
        </p:grpSpPr>
        <p:grpSp>
          <p:nvGrpSpPr>
            <p:cNvPr id="17497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7504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7515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6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7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8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505" name="Group 35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7511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2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3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4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506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7507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08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09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510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7498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7500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01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02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03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499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" name="AutoShape 53"/>
          <p:cNvSpPr>
            <a:spLocks noChangeArrowheads="1"/>
          </p:cNvSpPr>
          <p:nvPr/>
        </p:nvSpPr>
        <p:spPr bwMode="auto">
          <a:xfrm>
            <a:off x="2514600" y="1739900"/>
            <a:ext cx="762000" cy="4572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418" name="AutoShape 57"/>
          <p:cNvSpPr>
            <a:spLocks noChangeArrowheads="1"/>
          </p:cNvSpPr>
          <p:nvPr/>
        </p:nvSpPr>
        <p:spPr bwMode="auto">
          <a:xfrm rot="10800000">
            <a:off x="4191000" y="3733800"/>
            <a:ext cx="1066800" cy="152400"/>
          </a:xfrm>
          <a:prstGeom prst="rightArrow">
            <a:avLst>
              <a:gd name="adj1" fmla="val 50000"/>
              <a:gd name="adj2" fmla="val 187509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9" name="Oval 3"/>
          <p:cNvSpPr>
            <a:spLocks noChangeArrowheads="1"/>
          </p:cNvSpPr>
          <p:nvPr/>
        </p:nvSpPr>
        <p:spPr bwMode="auto">
          <a:xfrm>
            <a:off x="4572000" y="36576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17420" name="Group 5"/>
          <p:cNvGrpSpPr>
            <a:grpSpLocks/>
          </p:cNvGrpSpPr>
          <p:nvPr/>
        </p:nvGrpSpPr>
        <p:grpSpPr bwMode="auto">
          <a:xfrm>
            <a:off x="2819400" y="3429000"/>
            <a:ext cx="1725613" cy="762000"/>
            <a:chOff x="1745" y="1440"/>
            <a:chExt cx="1087" cy="289"/>
          </a:xfrm>
        </p:grpSpPr>
        <p:grpSp>
          <p:nvGrpSpPr>
            <p:cNvPr id="17475" name="Group 6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7482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7493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94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95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96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483" name="Group 61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7489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90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91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92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484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7485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86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87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88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7476" name="Group 22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7478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79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80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81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477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21" name="Group 28"/>
          <p:cNvGrpSpPr>
            <a:grpSpLocks/>
          </p:cNvGrpSpPr>
          <p:nvPr/>
        </p:nvGrpSpPr>
        <p:grpSpPr bwMode="auto">
          <a:xfrm rot="-1728747">
            <a:off x="4724400" y="2895600"/>
            <a:ext cx="1725613" cy="762000"/>
            <a:chOff x="1745" y="1440"/>
            <a:chExt cx="1087" cy="289"/>
          </a:xfrm>
        </p:grpSpPr>
        <p:grpSp>
          <p:nvGrpSpPr>
            <p:cNvPr id="17453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7460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7471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72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73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74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461" name="Group 84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7467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68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69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70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462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7463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64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65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66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7454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7456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7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8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9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455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AutoShape 53"/>
          <p:cNvSpPr>
            <a:spLocks noChangeArrowheads="1"/>
          </p:cNvSpPr>
          <p:nvPr/>
        </p:nvSpPr>
        <p:spPr bwMode="auto">
          <a:xfrm>
            <a:off x="2514600" y="3352800"/>
            <a:ext cx="762000" cy="457200"/>
          </a:xfrm>
          <a:prstGeom prst="curvedDown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423" name="Oval 3"/>
          <p:cNvSpPr>
            <a:spLocks noChangeArrowheads="1"/>
          </p:cNvSpPr>
          <p:nvPr/>
        </p:nvSpPr>
        <p:spPr bwMode="auto">
          <a:xfrm>
            <a:off x="4572000" y="5321300"/>
            <a:ext cx="304800" cy="304800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007A99"/>
            </a:prstShdw>
          </a:effectLst>
        </p:spPr>
        <p:txBody>
          <a:bodyPr wrap="none" anchor="ctr"/>
          <a:lstStyle/>
          <a:p>
            <a:endParaRPr lang="en-US">
              <a:solidFill>
                <a:schemeClr val="hlink"/>
              </a:solidFill>
              <a:latin typeface="Calibri" pitchFamily="34" charset="0"/>
            </a:endParaRPr>
          </a:p>
        </p:txBody>
      </p:sp>
      <p:grpSp>
        <p:nvGrpSpPr>
          <p:cNvPr id="17424" name="Group 28"/>
          <p:cNvGrpSpPr>
            <a:grpSpLocks/>
          </p:cNvGrpSpPr>
          <p:nvPr/>
        </p:nvGrpSpPr>
        <p:grpSpPr bwMode="auto">
          <a:xfrm rot="-1728747">
            <a:off x="4724400" y="4559300"/>
            <a:ext cx="1725613" cy="762000"/>
            <a:chOff x="1745" y="1440"/>
            <a:chExt cx="1087" cy="289"/>
          </a:xfrm>
        </p:grpSpPr>
        <p:grpSp>
          <p:nvGrpSpPr>
            <p:cNvPr id="17431" name="Group 29"/>
            <p:cNvGrpSpPr>
              <a:grpSpLocks/>
            </p:cNvGrpSpPr>
            <p:nvPr/>
          </p:nvGrpSpPr>
          <p:grpSpPr bwMode="auto">
            <a:xfrm>
              <a:off x="1979" y="1440"/>
              <a:ext cx="707" cy="289"/>
              <a:chOff x="576" y="2016"/>
              <a:chExt cx="5184" cy="769"/>
            </a:xfrm>
          </p:grpSpPr>
          <p:grpSp>
            <p:nvGrpSpPr>
              <p:cNvPr id="17438" name="Group 30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17449" name="Arc 3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50" name="Arc 3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51" name="Arc 3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52" name="Arc 3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439" name="Group 133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7445" name="Arc 36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6" name="Arc 37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7" name="Arc 38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8" name="Arc 39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440" name="Group 40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7441" name="Arc 41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2" name="Arc 42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3" name="Arc 43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4" name="Arc 44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7432" name="Group 45"/>
            <p:cNvGrpSpPr>
              <a:grpSpLocks/>
            </p:cNvGrpSpPr>
            <p:nvPr/>
          </p:nvGrpSpPr>
          <p:grpSpPr bwMode="auto">
            <a:xfrm>
              <a:off x="1746" y="1436"/>
              <a:ext cx="233" cy="288"/>
              <a:chOff x="432" y="1584"/>
              <a:chExt cx="1732" cy="769"/>
            </a:xfrm>
          </p:grpSpPr>
          <p:sp>
            <p:nvSpPr>
              <p:cNvPr id="17434" name="Arc 46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5" name="Arc 47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6" name="Arc 48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7" name="Arc 49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433" name="Line 50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" name="Up Arrow 149"/>
          <p:cNvSpPr/>
          <p:nvPr/>
        </p:nvSpPr>
        <p:spPr>
          <a:xfrm rot="18542346">
            <a:off x="2774157" y="5107781"/>
            <a:ext cx="296862" cy="612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6" name="TextBox 174"/>
          <p:cNvSpPr txBox="1">
            <a:spLocks noChangeArrowheads="1"/>
          </p:cNvSpPr>
          <p:nvPr/>
        </p:nvSpPr>
        <p:spPr bwMode="auto">
          <a:xfrm>
            <a:off x="990600" y="3048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Polarization observables in </a:t>
            </a:r>
            <a:r>
              <a:rPr lang="en-US" sz="2400" dirty="0" smtClean="0">
                <a:latin typeface="Comic Sans MS" pitchFamily="66" charset="0"/>
              </a:rPr>
              <a:t>Compton </a:t>
            </a:r>
            <a:r>
              <a:rPr lang="en-US" sz="2400" dirty="0">
                <a:latin typeface="Comic Sans MS" pitchFamily="66" charset="0"/>
              </a:rPr>
              <a:t>scattering </a:t>
            </a:r>
          </a:p>
        </p:txBody>
      </p:sp>
      <p:sp>
        <p:nvSpPr>
          <p:cNvPr id="17427" name="TextBox 175"/>
          <p:cNvSpPr txBox="1">
            <a:spLocks noChangeArrowheads="1"/>
          </p:cNvSpPr>
          <p:nvPr/>
        </p:nvSpPr>
        <p:spPr bwMode="auto">
          <a:xfrm>
            <a:off x="1905000" y="1371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Circular polarization</a:t>
            </a:r>
          </a:p>
        </p:txBody>
      </p:sp>
      <p:sp>
        <p:nvSpPr>
          <p:cNvPr id="17428" name="TextBox 176"/>
          <p:cNvSpPr txBox="1">
            <a:spLocks noChangeArrowheads="1"/>
          </p:cNvSpPr>
          <p:nvPr/>
        </p:nvSpPr>
        <p:spPr bwMode="auto">
          <a:xfrm>
            <a:off x="1905000" y="2971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Circular polarization</a:t>
            </a:r>
          </a:p>
        </p:txBody>
      </p:sp>
      <p:sp>
        <p:nvSpPr>
          <p:cNvPr id="17429" name="TextBox 177"/>
          <p:cNvSpPr txBox="1">
            <a:spLocks noChangeArrowheads="1"/>
          </p:cNvSpPr>
          <p:nvPr/>
        </p:nvSpPr>
        <p:spPr bwMode="auto">
          <a:xfrm>
            <a:off x="1905000" y="4800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</a:rPr>
              <a:t>Linear polarization</a:t>
            </a:r>
          </a:p>
        </p:txBody>
      </p:sp>
      <p:grpSp>
        <p:nvGrpSpPr>
          <p:cNvPr id="107" name="Group 5"/>
          <p:cNvGrpSpPr>
            <a:grpSpLocks/>
          </p:cNvGrpSpPr>
          <p:nvPr/>
        </p:nvGrpSpPr>
        <p:grpSpPr bwMode="auto">
          <a:xfrm rot="19249740">
            <a:off x="2848954" y="5046057"/>
            <a:ext cx="2013437" cy="762000"/>
            <a:chOff x="1745" y="1440"/>
            <a:chExt cx="1087" cy="289"/>
          </a:xfrm>
          <a:scene3d>
            <a:camera prst="isometricLeftDown">
              <a:rot lat="1800000" lon="3600000" rev="0"/>
            </a:camera>
            <a:lightRig rig="threePt" dir="t"/>
          </a:scene3d>
        </p:grpSpPr>
        <p:grpSp>
          <p:nvGrpSpPr>
            <p:cNvPr id="108" name="Group 6"/>
            <p:cNvGrpSpPr>
              <a:grpSpLocks/>
            </p:cNvGrpSpPr>
            <p:nvPr/>
          </p:nvGrpSpPr>
          <p:grpSpPr bwMode="auto">
            <a:xfrm>
              <a:off x="1977" y="1440"/>
              <a:ext cx="707" cy="289"/>
              <a:chOff x="576" y="2016"/>
              <a:chExt cx="5184" cy="769"/>
            </a:xfrm>
          </p:grpSpPr>
          <p:grpSp>
            <p:nvGrpSpPr>
              <p:cNvPr id="109" name="Group 7"/>
              <p:cNvGrpSpPr>
                <a:grpSpLocks/>
              </p:cNvGrpSpPr>
              <p:nvPr/>
            </p:nvGrpSpPr>
            <p:grpSpPr bwMode="auto">
              <a:xfrm>
                <a:off x="4028" y="2016"/>
                <a:ext cx="1732" cy="769"/>
                <a:chOff x="432" y="1584"/>
                <a:chExt cx="1732" cy="769"/>
              </a:xfrm>
            </p:grpSpPr>
            <p:sp>
              <p:nvSpPr>
                <p:cNvPr id="201" name="Arc 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202" name="Arc 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203" name="Arc 1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204" name="Arc 1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</p:grpSp>
          <p:grpSp>
            <p:nvGrpSpPr>
              <p:cNvPr id="110" name="Group 61"/>
              <p:cNvGrpSpPr>
                <a:grpSpLocks/>
              </p:cNvGrpSpPr>
              <p:nvPr/>
            </p:nvGrpSpPr>
            <p:grpSpPr bwMode="auto">
              <a:xfrm>
                <a:off x="2300" y="2016"/>
                <a:ext cx="1732" cy="769"/>
                <a:chOff x="432" y="1584"/>
                <a:chExt cx="1732" cy="769"/>
              </a:xfrm>
            </p:grpSpPr>
            <p:sp>
              <p:nvSpPr>
                <p:cNvPr id="197" name="Arc 13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98" name="Arc 14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99" name="Arc 15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200" name="Arc 16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</p:grpSp>
          <p:grpSp>
            <p:nvGrpSpPr>
              <p:cNvPr id="111" name="Group 17"/>
              <p:cNvGrpSpPr>
                <a:grpSpLocks/>
              </p:cNvGrpSpPr>
              <p:nvPr/>
            </p:nvGrpSpPr>
            <p:grpSpPr bwMode="auto">
              <a:xfrm>
                <a:off x="576" y="2016"/>
                <a:ext cx="1732" cy="769"/>
                <a:chOff x="432" y="1584"/>
                <a:chExt cx="1732" cy="769"/>
              </a:xfrm>
            </p:grpSpPr>
            <p:sp>
              <p:nvSpPr>
                <p:cNvPr id="193" name="Arc 18"/>
                <p:cNvSpPr>
                  <a:spLocks/>
                </p:cNvSpPr>
                <p:nvPr/>
              </p:nvSpPr>
              <p:spPr bwMode="auto">
                <a:xfrm>
                  <a:off x="1728" y="1777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94" name="Arc 19"/>
                <p:cNvSpPr>
                  <a:spLocks/>
                </p:cNvSpPr>
                <p:nvPr/>
              </p:nvSpPr>
              <p:spPr bwMode="auto">
                <a:xfrm flipH="1">
                  <a:off x="1296" y="1776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95" name="Arc 20"/>
                <p:cNvSpPr>
                  <a:spLocks/>
                </p:cNvSpPr>
                <p:nvPr/>
              </p:nvSpPr>
              <p:spPr bwMode="auto">
                <a:xfrm flipV="1">
                  <a:off x="864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196" name="Arc 21"/>
                <p:cNvSpPr>
                  <a:spLocks/>
                </p:cNvSpPr>
                <p:nvPr/>
              </p:nvSpPr>
              <p:spPr bwMode="auto">
                <a:xfrm flipH="1" flipV="1">
                  <a:off x="432" y="1584"/>
                  <a:ext cx="436" cy="576"/>
                </a:xfrm>
                <a:custGeom>
                  <a:avLst/>
                  <a:gdLst>
                    <a:gd name="T0" fmla="*/ 0 w 16338"/>
                    <a:gd name="T1" fmla="*/ 0 h 21600"/>
                    <a:gd name="T2" fmla="*/ 0 w 16338"/>
                    <a:gd name="T3" fmla="*/ 0 h 21600"/>
                    <a:gd name="T4" fmla="*/ 0 w 1633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6338"/>
                    <a:gd name="T10" fmla="*/ 0 h 21600"/>
                    <a:gd name="T11" fmla="*/ 16338 w 1633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338" h="21600" fill="none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</a:path>
                    <a:path w="16338" h="21600" stroke="0" extrusionOk="0">
                      <a:moveTo>
                        <a:pt x="-1" y="0"/>
                      </a:moveTo>
                      <a:cubicBezTo>
                        <a:pt x="6272" y="0"/>
                        <a:pt x="12235" y="2726"/>
                        <a:pt x="16338" y="747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cs typeface="+mn-cs"/>
                  </a:endParaRPr>
                </a:p>
              </p:txBody>
            </p:sp>
          </p:grpSp>
        </p:grpSp>
        <p:grpSp>
          <p:nvGrpSpPr>
            <p:cNvPr id="112" name="Group 22"/>
            <p:cNvGrpSpPr>
              <a:grpSpLocks/>
            </p:cNvGrpSpPr>
            <p:nvPr/>
          </p:nvGrpSpPr>
          <p:grpSpPr bwMode="auto">
            <a:xfrm>
              <a:off x="1748" y="1434"/>
              <a:ext cx="233" cy="288"/>
              <a:chOff x="432" y="1584"/>
              <a:chExt cx="1732" cy="769"/>
            </a:xfrm>
          </p:grpSpPr>
          <p:sp>
            <p:nvSpPr>
              <p:cNvPr id="186" name="Arc 2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7" name="Arc 2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8" name="Arc 2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9" name="Arc 2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cs typeface="+mn-cs"/>
                </a:endParaRPr>
              </a:p>
            </p:txBody>
          </p:sp>
        </p:grpSp>
        <p:sp>
          <p:nvSpPr>
            <p:cNvPr id="185" name="Line 27"/>
            <p:cNvSpPr>
              <a:spLocks noChangeShapeType="1"/>
            </p:cNvSpPr>
            <p:nvPr/>
          </p:nvSpPr>
          <p:spPr bwMode="auto">
            <a:xfrm>
              <a:off x="2688" y="158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236538" y="3265488"/>
          <a:ext cx="189071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9" name="Equation" r:id="rId3" imgW="876300" imgH="381000" progId="Equation.3">
                  <p:embed/>
                </p:oleObj>
              </mc:Choice>
              <mc:Fallback>
                <p:oleObj name="Equation" r:id="rId3" imgW="876300" imgH="3810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265488"/>
                        <a:ext cx="1890712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304800" y="1714500"/>
          <a:ext cx="17541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" name="Equation" r:id="rId5" imgW="812447" imgH="406224" progId="Equation.3">
                  <p:embed/>
                </p:oleObj>
              </mc:Choice>
              <mc:Fallback>
                <p:oleObj name="Equation" r:id="rId5" imgW="812447" imgH="406224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14500"/>
                        <a:ext cx="175418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7"/>
          <p:cNvGraphicFramePr>
            <a:graphicFrameLocks noChangeAspect="1"/>
          </p:cNvGraphicFramePr>
          <p:nvPr/>
        </p:nvGraphicFramePr>
        <p:xfrm>
          <a:off x="393700" y="4953000"/>
          <a:ext cx="15875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" name="Equation" r:id="rId7" imgW="736600" imgH="381000" progId="Equation.3">
                  <p:embed/>
                </p:oleObj>
              </mc:Choice>
              <mc:Fallback>
                <p:oleObj name="Equation" r:id="rId7" imgW="736600" imgH="3810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953000"/>
                        <a:ext cx="15875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2590800" y="2057400"/>
            <a:ext cx="228600" cy="2286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 rot="2212194">
            <a:off x="1752600" y="1676400"/>
            <a:ext cx="990600" cy="304800"/>
            <a:chOff x="1440" y="4080"/>
            <a:chExt cx="624" cy="192"/>
          </a:xfrm>
        </p:grpSpPr>
        <p:sp>
          <p:nvSpPr>
            <p:cNvPr id="6194" name="AutoShape 6"/>
            <p:cNvSpPr>
              <a:spLocks noChangeArrowheads="1"/>
            </p:cNvSpPr>
            <p:nvPr/>
          </p:nvSpPr>
          <p:spPr bwMode="auto">
            <a:xfrm flipV="1">
              <a:off x="1632" y="408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AutoShape 7"/>
            <p:cNvSpPr>
              <a:spLocks noChangeArrowheads="1"/>
            </p:cNvSpPr>
            <p:nvPr/>
          </p:nvSpPr>
          <p:spPr bwMode="auto">
            <a:xfrm>
              <a:off x="1728" y="412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AutoShape 8"/>
            <p:cNvSpPr>
              <a:spLocks noChangeArrowheads="1"/>
            </p:cNvSpPr>
            <p:nvPr/>
          </p:nvSpPr>
          <p:spPr bwMode="auto">
            <a:xfrm>
              <a:off x="1920" y="412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AutoShape 9"/>
            <p:cNvSpPr>
              <a:spLocks noChangeArrowheads="1"/>
            </p:cNvSpPr>
            <p:nvPr/>
          </p:nvSpPr>
          <p:spPr bwMode="auto">
            <a:xfrm>
              <a:off x="1536" y="412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AutoShape 10"/>
            <p:cNvSpPr>
              <a:spLocks noChangeArrowheads="1"/>
            </p:cNvSpPr>
            <p:nvPr/>
          </p:nvSpPr>
          <p:spPr bwMode="auto">
            <a:xfrm flipV="1">
              <a:off x="1440" y="408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AutoShape 11"/>
            <p:cNvSpPr>
              <a:spLocks noChangeArrowheads="1"/>
            </p:cNvSpPr>
            <p:nvPr/>
          </p:nvSpPr>
          <p:spPr bwMode="auto">
            <a:xfrm flipV="1">
              <a:off x="1824" y="408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9" name="Group 12"/>
          <p:cNvGrpSpPr>
            <a:grpSpLocks/>
          </p:cNvGrpSpPr>
          <p:nvPr/>
        </p:nvGrpSpPr>
        <p:grpSpPr bwMode="auto">
          <a:xfrm rot="-1942841">
            <a:off x="2667000" y="1676400"/>
            <a:ext cx="990600" cy="304800"/>
            <a:chOff x="1440" y="4080"/>
            <a:chExt cx="624" cy="192"/>
          </a:xfrm>
        </p:grpSpPr>
        <p:sp>
          <p:nvSpPr>
            <p:cNvPr id="6188" name="AutoShape 13"/>
            <p:cNvSpPr>
              <a:spLocks noChangeArrowheads="1"/>
            </p:cNvSpPr>
            <p:nvPr/>
          </p:nvSpPr>
          <p:spPr bwMode="auto">
            <a:xfrm flipV="1">
              <a:off x="1632" y="408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AutoShape 14"/>
            <p:cNvSpPr>
              <a:spLocks noChangeArrowheads="1"/>
            </p:cNvSpPr>
            <p:nvPr/>
          </p:nvSpPr>
          <p:spPr bwMode="auto">
            <a:xfrm>
              <a:off x="1728" y="412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AutoShape 15"/>
            <p:cNvSpPr>
              <a:spLocks noChangeArrowheads="1"/>
            </p:cNvSpPr>
            <p:nvPr/>
          </p:nvSpPr>
          <p:spPr bwMode="auto">
            <a:xfrm>
              <a:off x="1920" y="412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AutoShape 16"/>
            <p:cNvSpPr>
              <a:spLocks noChangeArrowheads="1"/>
            </p:cNvSpPr>
            <p:nvPr/>
          </p:nvSpPr>
          <p:spPr bwMode="auto">
            <a:xfrm>
              <a:off x="1536" y="412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AutoShape 17"/>
            <p:cNvSpPr>
              <a:spLocks noChangeArrowheads="1"/>
            </p:cNvSpPr>
            <p:nvPr/>
          </p:nvSpPr>
          <p:spPr bwMode="auto">
            <a:xfrm flipV="1">
              <a:off x="1440" y="408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AutoShape 18"/>
            <p:cNvSpPr>
              <a:spLocks noChangeArrowheads="1"/>
            </p:cNvSpPr>
            <p:nvPr/>
          </p:nvSpPr>
          <p:spPr bwMode="auto">
            <a:xfrm flipV="1">
              <a:off x="1824" y="408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0" name="Line 19"/>
          <p:cNvSpPr>
            <a:spLocks noChangeShapeType="1"/>
          </p:cNvSpPr>
          <p:nvPr/>
        </p:nvSpPr>
        <p:spPr bwMode="auto">
          <a:xfrm flipV="1">
            <a:off x="1981200" y="2209800"/>
            <a:ext cx="685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20"/>
          <p:cNvSpPr>
            <a:spLocks noChangeShapeType="1"/>
          </p:cNvSpPr>
          <p:nvPr/>
        </p:nvSpPr>
        <p:spPr bwMode="auto">
          <a:xfrm>
            <a:off x="2743200" y="22098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21"/>
          <p:cNvSpPr txBox="1">
            <a:spLocks noChangeArrowheads="1"/>
          </p:cNvSpPr>
          <p:nvPr/>
        </p:nvSpPr>
        <p:spPr bwMode="auto">
          <a:xfrm>
            <a:off x="1447800" y="1143000"/>
            <a:ext cx="457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g</a:t>
            </a:r>
            <a:r>
              <a:rPr lang="en-US" sz="2800" baseline="30000">
                <a:latin typeface="Symbol" pitchFamily="18" charset="2"/>
              </a:rPr>
              <a:t>*</a:t>
            </a:r>
          </a:p>
        </p:txBody>
      </p:sp>
      <p:sp>
        <p:nvSpPr>
          <p:cNvPr id="6153" name="Text Box 22"/>
          <p:cNvSpPr txBox="1">
            <a:spLocks noChangeArrowheads="1"/>
          </p:cNvSpPr>
          <p:nvPr/>
        </p:nvSpPr>
        <p:spPr bwMode="auto">
          <a:xfrm>
            <a:off x="3505200" y="1143000"/>
            <a:ext cx="457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g</a:t>
            </a:r>
            <a:endParaRPr lang="en-US" sz="2800" baseline="30000">
              <a:latin typeface="Symbol" pitchFamily="18" charset="2"/>
            </a:endParaRPr>
          </a:p>
        </p:txBody>
      </p:sp>
      <p:sp>
        <p:nvSpPr>
          <p:cNvPr id="6154" name="Text Box 23"/>
          <p:cNvSpPr txBox="1">
            <a:spLocks noChangeArrowheads="1"/>
          </p:cNvSpPr>
          <p:nvPr/>
        </p:nvSpPr>
        <p:spPr bwMode="auto">
          <a:xfrm>
            <a:off x="1524000" y="27432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N</a:t>
            </a:r>
          </a:p>
        </p:txBody>
      </p:sp>
      <p:sp>
        <p:nvSpPr>
          <p:cNvPr id="6155" name="Text Box 24"/>
          <p:cNvSpPr txBox="1">
            <a:spLocks noChangeArrowheads="1"/>
          </p:cNvSpPr>
          <p:nvPr/>
        </p:nvSpPr>
        <p:spPr bwMode="auto">
          <a:xfrm>
            <a:off x="3276600" y="27432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N</a:t>
            </a:r>
          </a:p>
        </p:txBody>
      </p:sp>
      <p:sp>
        <p:nvSpPr>
          <p:cNvPr id="6156" name="Oval 25"/>
          <p:cNvSpPr>
            <a:spLocks noChangeArrowheads="1"/>
          </p:cNvSpPr>
          <p:nvPr/>
        </p:nvSpPr>
        <p:spPr bwMode="auto">
          <a:xfrm>
            <a:off x="5410200" y="1981200"/>
            <a:ext cx="228600" cy="2286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7" name="Group 26"/>
          <p:cNvGrpSpPr>
            <a:grpSpLocks/>
          </p:cNvGrpSpPr>
          <p:nvPr/>
        </p:nvGrpSpPr>
        <p:grpSpPr bwMode="auto">
          <a:xfrm rot="2212194">
            <a:off x="4572000" y="1600200"/>
            <a:ext cx="990600" cy="304800"/>
            <a:chOff x="1440" y="4080"/>
            <a:chExt cx="624" cy="192"/>
          </a:xfrm>
        </p:grpSpPr>
        <p:sp>
          <p:nvSpPr>
            <p:cNvPr id="6182" name="AutoShape 27"/>
            <p:cNvSpPr>
              <a:spLocks noChangeArrowheads="1"/>
            </p:cNvSpPr>
            <p:nvPr/>
          </p:nvSpPr>
          <p:spPr bwMode="auto">
            <a:xfrm flipV="1">
              <a:off x="1632" y="408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AutoShape 28"/>
            <p:cNvSpPr>
              <a:spLocks noChangeArrowheads="1"/>
            </p:cNvSpPr>
            <p:nvPr/>
          </p:nvSpPr>
          <p:spPr bwMode="auto">
            <a:xfrm>
              <a:off x="1728" y="412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AutoShape 29"/>
            <p:cNvSpPr>
              <a:spLocks noChangeArrowheads="1"/>
            </p:cNvSpPr>
            <p:nvPr/>
          </p:nvSpPr>
          <p:spPr bwMode="auto">
            <a:xfrm>
              <a:off x="1920" y="412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AutoShape 30"/>
            <p:cNvSpPr>
              <a:spLocks noChangeArrowheads="1"/>
            </p:cNvSpPr>
            <p:nvPr/>
          </p:nvSpPr>
          <p:spPr bwMode="auto">
            <a:xfrm>
              <a:off x="1536" y="412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AutoShape 31"/>
            <p:cNvSpPr>
              <a:spLocks noChangeArrowheads="1"/>
            </p:cNvSpPr>
            <p:nvPr/>
          </p:nvSpPr>
          <p:spPr bwMode="auto">
            <a:xfrm flipV="1">
              <a:off x="1440" y="408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AutoShape 32"/>
            <p:cNvSpPr>
              <a:spLocks noChangeArrowheads="1"/>
            </p:cNvSpPr>
            <p:nvPr/>
          </p:nvSpPr>
          <p:spPr bwMode="auto">
            <a:xfrm flipV="1">
              <a:off x="1824" y="408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8" name="Group 33"/>
          <p:cNvGrpSpPr>
            <a:grpSpLocks/>
          </p:cNvGrpSpPr>
          <p:nvPr/>
        </p:nvGrpSpPr>
        <p:grpSpPr bwMode="auto">
          <a:xfrm rot="-1942841">
            <a:off x="6400800" y="1600200"/>
            <a:ext cx="990600" cy="304800"/>
            <a:chOff x="1440" y="4080"/>
            <a:chExt cx="624" cy="192"/>
          </a:xfrm>
        </p:grpSpPr>
        <p:sp>
          <p:nvSpPr>
            <p:cNvPr id="6176" name="AutoShape 34"/>
            <p:cNvSpPr>
              <a:spLocks noChangeArrowheads="1"/>
            </p:cNvSpPr>
            <p:nvPr/>
          </p:nvSpPr>
          <p:spPr bwMode="auto">
            <a:xfrm flipV="1">
              <a:off x="1632" y="408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AutoShape 35"/>
            <p:cNvSpPr>
              <a:spLocks noChangeArrowheads="1"/>
            </p:cNvSpPr>
            <p:nvPr/>
          </p:nvSpPr>
          <p:spPr bwMode="auto">
            <a:xfrm>
              <a:off x="1728" y="412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AutoShape 36"/>
            <p:cNvSpPr>
              <a:spLocks noChangeArrowheads="1"/>
            </p:cNvSpPr>
            <p:nvPr/>
          </p:nvSpPr>
          <p:spPr bwMode="auto">
            <a:xfrm>
              <a:off x="1920" y="412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AutoShape 37"/>
            <p:cNvSpPr>
              <a:spLocks noChangeArrowheads="1"/>
            </p:cNvSpPr>
            <p:nvPr/>
          </p:nvSpPr>
          <p:spPr bwMode="auto">
            <a:xfrm>
              <a:off x="1536" y="412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AutoShape 38"/>
            <p:cNvSpPr>
              <a:spLocks noChangeArrowheads="1"/>
            </p:cNvSpPr>
            <p:nvPr/>
          </p:nvSpPr>
          <p:spPr bwMode="auto">
            <a:xfrm flipV="1">
              <a:off x="1440" y="408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AutoShape 39"/>
            <p:cNvSpPr>
              <a:spLocks noChangeArrowheads="1"/>
            </p:cNvSpPr>
            <p:nvPr/>
          </p:nvSpPr>
          <p:spPr bwMode="auto">
            <a:xfrm flipV="1">
              <a:off x="1824" y="408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33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9" name="Line 40"/>
          <p:cNvSpPr>
            <a:spLocks noChangeShapeType="1"/>
          </p:cNvSpPr>
          <p:nvPr/>
        </p:nvSpPr>
        <p:spPr bwMode="auto">
          <a:xfrm flipV="1">
            <a:off x="4800600" y="2133600"/>
            <a:ext cx="685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41"/>
          <p:cNvSpPr>
            <a:spLocks noChangeShapeType="1"/>
          </p:cNvSpPr>
          <p:nvPr/>
        </p:nvSpPr>
        <p:spPr bwMode="auto">
          <a:xfrm>
            <a:off x="6477000" y="21336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1" name="Text Box 42"/>
          <p:cNvSpPr txBox="1">
            <a:spLocks noChangeArrowheads="1"/>
          </p:cNvSpPr>
          <p:nvPr/>
        </p:nvSpPr>
        <p:spPr bwMode="auto">
          <a:xfrm>
            <a:off x="4267200" y="1066800"/>
            <a:ext cx="457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g</a:t>
            </a:r>
            <a:r>
              <a:rPr lang="en-US" sz="2800" baseline="30000">
                <a:latin typeface="Symbol" pitchFamily="18" charset="2"/>
              </a:rPr>
              <a:t>*</a:t>
            </a:r>
          </a:p>
        </p:txBody>
      </p:sp>
      <p:sp>
        <p:nvSpPr>
          <p:cNvPr id="6162" name="Text Box 43"/>
          <p:cNvSpPr txBox="1">
            <a:spLocks noChangeArrowheads="1"/>
          </p:cNvSpPr>
          <p:nvPr/>
        </p:nvSpPr>
        <p:spPr bwMode="auto">
          <a:xfrm>
            <a:off x="7239000" y="1066800"/>
            <a:ext cx="457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g</a:t>
            </a:r>
            <a:endParaRPr lang="en-US" sz="2800" baseline="30000">
              <a:latin typeface="Symbol" pitchFamily="18" charset="2"/>
            </a:endParaRPr>
          </a:p>
        </p:txBody>
      </p:sp>
      <p:sp>
        <p:nvSpPr>
          <p:cNvPr id="6163" name="Text Box 44"/>
          <p:cNvSpPr txBox="1">
            <a:spLocks noChangeArrowheads="1"/>
          </p:cNvSpPr>
          <p:nvPr/>
        </p:nvSpPr>
        <p:spPr bwMode="auto">
          <a:xfrm>
            <a:off x="4343400" y="26670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N</a:t>
            </a:r>
          </a:p>
        </p:txBody>
      </p:sp>
      <p:sp>
        <p:nvSpPr>
          <p:cNvPr id="6164" name="Text Box 45"/>
          <p:cNvSpPr txBox="1">
            <a:spLocks noChangeArrowheads="1"/>
          </p:cNvSpPr>
          <p:nvPr/>
        </p:nvSpPr>
        <p:spPr bwMode="auto">
          <a:xfrm>
            <a:off x="7010400" y="26670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N</a:t>
            </a:r>
          </a:p>
        </p:txBody>
      </p:sp>
      <p:sp>
        <p:nvSpPr>
          <p:cNvPr id="6165" name="Oval 46"/>
          <p:cNvSpPr>
            <a:spLocks noChangeArrowheads="1"/>
          </p:cNvSpPr>
          <p:nvPr/>
        </p:nvSpPr>
        <p:spPr bwMode="auto">
          <a:xfrm>
            <a:off x="6324600" y="1981200"/>
            <a:ext cx="228600" cy="2286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Freeform 47"/>
          <p:cNvSpPr>
            <a:spLocks/>
          </p:cNvSpPr>
          <p:nvPr/>
        </p:nvSpPr>
        <p:spPr bwMode="auto">
          <a:xfrm>
            <a:off x="5562600" y="1676400"/>
            <a:ext cx="838200" cy="304800"/>
          </a:xfrm>
          <a:custGeom>
            <a:avLst/>
            <a:gdLst>
              <a:gd name="T0" fmla="*/ 0 w 528"/>
              <a:gd name="T1" fmla="*/ 2147483647 h 224"/>
              <a:gd name="T2" fmla="*/ 2147483647 w 528"/>
              <a:gd name="T3" fmla="*/ 2147483647 h 224"/>
              <a:gd name="T4" fmla="*/ 2147483647 w 528"/>
              <a:gd name="T5" fmla="*/ 2147483647 h 224"/>
              <a:gd name="T6" fmla="*/ 2147483647 w 528"/>
              <a:gd name="T7" fmla="*/ 2147483647 h 22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224"/>
              <a:gd name="T14" fmla="*/ 528 w 528"/>
              <a:gd name="T15" fmla="*/ 224 h 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224">
                <a:moveTo>
                  <a:pt x="0" y="224"/>
                </a:moveTo>
                <a:cubicBezTo>
                  <a:pt x="40" y="144"/>
                  <a:pt x="80" y="64"/>
                  <a:pt x="144" y="32"/>
                </a:cubicBezTo>
                <a:cubicBezTo>
                  <a:pt x="208" y="0"/>
                  <a:pt x="320" y="0"/>
                  <a:pt x="384" y="32"/>
                </a:cubicBezTo>
                <a:cubicBezTo>
                  <a:pt x="448" y="64"/>
                  <a:pt x="488" y="144"/>
                  <a:pt x="528" y="224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7" name="Freeform 48"/>
          <p:cNvSpPr>
            <a:spLocks/>
          </p:cNvSpPr>
          <p:nvPr/>
        </p:nvSpPr>
        <p:spPr bwMode="auto">
          <a:xfrm flipV="1">
            <a:off x="5562600" y="2133600"/>
            <a:ext cx="838200" cy="304800"/>
          </a:xfrm>
          <a:custGeom>
            <a:avLst/>
            <a:gdLst>
              <a:gd name="T0" fmla="*/ 0 w 528"/>
              <a:gd name="T1" fmla="*/ 2147483647 h 224"/>
              <a:gd name="T2" fmla="*/ 2147483647 w 528"/>
              <a:gd name="T3" fmla="*/ 2147483647 h 224"/>
              <a:gd name="T4" fmla="*/ 2147483647 w 528"/>
              <a:gd name="T5" fmla="*/ 2147483647 h 224"/>
              <a:gd name="T6" fmla="*/ 2147483647 w 528"/>
              <a:gd name="T7" fmla="*/ 2147483647 h 22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224"/>
              <a:gd name="T14" fmla="*/ 528 w 528"/>
              <a:gd name="T15" fmla="*/ 224 h 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224">
                <a:moveTo>
                  <a:pt x="0" y="224"/>
                </a:moveTo>
                <a:cubicBezTo>
                  <a:pt x="40" y="144"/>
                  <a:pt x="80" y="64"/>
                  <a:pt x="144" y="32"/>
                </a:cubicBezTo>
                <a:cubicBezTo>
                  <a:pt x="208" y="0"/>
                  <a:pt x="320" y="0"/>
                  <a:pt x="384" y="32"/>
                </a:cubicBezTo>
                <a:cubicBezTo>
                  <a:pt x="448" y="64"/>
                  <a:pt x="488" y="144"/>
                  <a:pt x="528" y="22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68" name="Text Box 49"/>
          <p:cNvSpPr txBox="1">
            <a:spLocks noChangeArrowheads="1"/>
          </p:cNvSpPr>
          <p:nvPr/>
        </p:nvSpPr>
        <p:spPr bwMode="auto">
          <a:xfrm>
            <a:off x="5791200" y="1143000"/>
            <a:ext cx="457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p</a:t>
            </a:r>
          </a:p>
        </p:txBody>
      </p:sp>
      <p:sp>
        <p:nvSpPr>
          <p:cNvPr id="6169" name="Text Box 50"/>
          <p:cNvSpPr txBox="1">
            <a:spLocks noChangeArrowheads="1"/>
          </p:cNvSpPr>
          <p:nvPr/>
        </p:nvSpPr>
        <p:spPr bwMode="auto">
          <a:xfrm>
            <a:off x="3733800" y="1828800"/>
            <a:ext cx="533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rebuchet MS" pitchFamily="34" charset="0"/>
              </a:rPr>
              <a:t>=</a:t>
            </a:r>
          </a:p>
        </p:txBody>
      </p:sp>
      <p:sp>
        <p:nvSpPr>
          <p:cNvPr id="6170" name="Text Box 51"/>
          <p:cNvSpPr txBox="1">
            <a:spLocks noChangeArrowheads="1"/>
          </p:cNvSpPr>
          <p:nvPr/>
        </p:nvSpPr>
        <p:spPr bwMode="auto">
          <a:xfrm>
            <a:off x="1143000" y="1905000"/>
            <a:ext cx="685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Im</a:t>
            </a:r>
          </a:p>
        </p:txBody>
      </p:sp>
      <p:sp>
        <p:nvSpPr>
          <p:cNvPr id="6171" name="Text Box 52"/>
          <p:cNvSpPr txBox="1">
            <a:spLocks noChangeArrowheads="1"/>
          </p:cNvSpPr>
          <p:nvPr/>
        </p:nvSpPr>
        <p:spPr bwMode="auto">
          <a:xfrm>
            <a:off x="1371600" y="304800"/>
            <a:ext cx="6172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Dispersion Model for RCS and VCS</a:t>
            </a:r>
            <a:r>
              <a:rPr lang="en-US" sz="2400" b="1" baseline="30000">
                <a:latin typeface="Comic Sans MS" pitchFamily="66" charset="0"/>
              </a:rPr>
              <a:t>†</a:t>
            </a:r>
          </a:p>
        </p:txBody>
      </p:sp>
      <p:sp>
        <p:nvSpPr>
          <p:cNvPr id="6172" name="Text Box 53"/>
          <p:cNvSpPr txBox="1">
            <a:spLocks noChangeArrowheads="1"/>
          </p:cNvSpPr>
          <p:nvPr/>
        </p:nvSpPr>
        <p:spPr bwMode="auto">
          <a:xfrm>
            <a:off x="533400" y="3352800"/>
            <a:ext cx="7924800" cy="1524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Connects pion electroproduction amplitudes from MAID with VCS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 Unconstrained asymptotic contributions to two of the 12 VCS amplitudes are fit to the data. Valid up to</a:t>
            </a:r>
            <a:r>
              <a:rPr lang="en-US" sz="2400">
                <a:latin typeface="Trebuchet MS" pitchFamily="34" charset="0"/>
              </a:rPr>
              <a:t> </a:t>
            </a:r>
          </a:p>
        </p:txBody>
      </p:sp>
      <p:graphicFrame>
        <p:nvGraphicFramePr>
          <p:cNvPr id="6146" name="Object 54"/>
          <p:cNvGraphicFramePr>
            <a:graphicFrameLocks noChangeAspect="1"/>
          </p:cNvGraphicFramePr>
          <p:nvPr/>
        </p:nvGraphicFramePr>
        <p:xfrm>
          <a:off x="1600200" y="5334000"/>
          <a:ext cx="203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4" imgW="990170" imgH="253890" progId="Equation.3">
                  <p:embed/>
                </p:oleObj>
              </mc:Choice>
              <mc:Fallback>
                <p:oleObj name="Equation" r:id="rId4" imgW="990170" imgH="25389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0"/>
                        <a:ext cx="2032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3" name="AutoShape 55"/>
          <p:cNvSpPr>
            <a:spLocks noChangeArrowheads="1"/>
          </p:cNvSpPr>
          <p:nvPr/>
        </p:nvSpPr>
        <p:spPr bwMode="auto">
          <a:xfrm>
            <a:off x="3886200" y="5486400"/>
            <a:ext cx="747713" cy="304800"/>
          </a:xfrm>
          <a:prstGeom prst="rightArrow">
            <a:avLst>
              <a:gd name="adj1" fmla="val 50000"/>
              <a:gd name="adj2" fmla="val 61328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Text Box 56"/>
          <p:cNvSpPr txBox="1">
            <a:spLocks noChangeArrowheads="1"/>
          </p:cNvSpPr>
          <p:nvPr/>
        </p:nvSpPr>
        <p:spPr bwMode="auto">
          <a:xfrm>
            <a:off x="4724400" y="5181600"/>
            <a:ext cx="35052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Enhanced sensitivity to the polarizabilities</a:t>
            </a:r>
          </a:p>
        </p:txBody>
      </p:sp>
      <p:sp>
        <p:nvSpPr>
          <p:cNvPr id="6175" name="Text Box 57"/>
          <p:cNvSpPr txBox="1">
            <a:spLocks noChangeArrowheads="1"/>
          </p:cNvSpPr>
          <p:nvPr/>
        </p:nvSpPr>
        <p:spPr bwMode="auto">
          <a:xfrm>
            <a:off x="533400" y="60960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aseline="30000">
                <a:latin typeface="Comic Sans MS" pitchFamily="66" charset="0"/>
              </a:rPr>
              <a:t>†</a:t>
            </a:r>
            <a:r>
              <a:rPr lang="en-US" sz="1600">
                <a:latin typeface="Comic Sans MS" pitchFamily="66" charset="0"/>
              </a:rPr>
              <a:t>B. Pasquini, et al., Eur. Phys. J. A11 (2001) 185, and D. Drechsel et al., Phys. Rep. 378 (2003) 99. </a:t>
            </a:r>
            <a:endParaRPr lang="en-US" sz="16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6396</TotalTime>
  <Words>1006</Words>
  <Application>Microsoft Office PowerPoint</Application>
  <PresentationFormat>On-screen Show (4:3)</PresentationFormat>
  <Paragraphs>252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rmiskimen</dc:creator>
  <cp:lastModifiedBy>miskimen</cp:lastModifiedBy>
  <cp:revision>211</cp:revision>
  <cp:lastPrinted>2012-05-30T04:25:17Z</cp:lastPrinted>
  <dcterms:created xsi:type="dcterms:W3CDTF">2009-06-12T00:57:50Z</dcterms:created>
  <dcterms:modified xsi:type="dcterms:W3CDTF">2012-08-06T14:34:49Z</dcterms:modified>
</cp:coreProperties>
</file>